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62" r:id="rId6"/>
    <p:sldId id="261" r:id="rId7"/>
    <p:sldId id="260" r:id="rId8"/>
    <p:sldId id="259" r:id="rId9"/>
    <p:sldId id="270" r:id="rId10"/>
    <p:sldId id="271" r:id="rId11"/>
    <p:sldId id="272" r:id="rId12"/>
    <p:sldId id="273" r:id="rId13"/>
    <p:sldId id="274" r:id="rId14"/>
    <p:sldId id="275" r:id="rId15"/>
    <p:sldId id="264" r:id="rId16"/>
    <p:sldId id="265" r:id="rId17"/>
    <p:sldId id="266" r:id="rId18"/>
    <p:sldId id="267" r:id="rId19"/>
    <p:sldId id="268" r:id="rId20"/>
    <p:sldId id="276" r:id="rId21"/>
    <p:sldId id="269"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78" y="7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21.01.2024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242119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21.01.2024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496945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F6BE8A4-73EB-498C-92D7-1D6F9E28C987}" type="datetimeFigureOut">
              <a:rPr lang="ru-RU" smtClean="0"/>
              <a:t>21.01.2024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220862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F6BE8A4-73EB-498C-92D7-1D6F9E28C987}" type="datetimeFigureOut">
              <a:rPr lang="ru-RU" smtClean="0"/>
              <a:t>21.01.2024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88446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F6BE8A4-73EB-498C-92D7-1D6F9E28C987}" type="datetimeFigureOut">
              <a:rPr lang="ru-RU" smtClean="0"/>
              <a:t>21.01.2024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740950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F6BE8A4-73EB-498C-92D7-1D6F9E28C987}" type="datetimeFigureOut">
              <a:rPr lang="ru-RU" smtClean="0"/>
              <a:t>21.01.2024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420862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F6BE8A4-73EB-498C-92D7-1D6F9E28C987}" type="datetimeFigureOut">
              <a:rPr lang="ru-RU" smtClean="0"/>
              <a:t>21.01.2024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574158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F6BE8A4-73EB-498C-92D7-1D6F9E28C987}" type="datetimeFigureOut">
              <a:rPr lang="ru-RU" smtClean="0"/>
              <a:t>21.01.2024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366070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F6BE8A4-73EB-498C-92D7-1D6F9E28C987}" type="datetimeFigureOut">
              <a:rPr lang="ru-RU" smtClean="0"/>
              <a:t>21.01.2024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639423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21.01.2024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3231862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21.01.2024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298702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6BE8A4-73EB-498C-92D7-1D6F9E28C987}" type="datetimeFigureOut">
              <a:rPr lang="ru-RU" smtClean="0"/>
              <a:t>21.01.2024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3BA36-04D8-4E35-B1F0-2082BDAC02CC}" type="slidenum">
              <a:rPr lang="ru-RU" smtClean="0"/>
              <a:t>‹#›</a:t>
            </a:fld>
            <a:endParaRPr lang="ru-RU"/>
          </a:p>
        </p:txBody>
      </p:sp>
    </p:spTree>
    <p:extLst>
      <p:ext uri="{BB962C8B-B14F-4D97-AF65-F5344CB8AC3E}">
        <p14:creationId xmlns:p14="http://schemas.microsoft.com/office/powerpoint/2010/main" val="645768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indent="0" algn="ctr">
              <a:lnSpc>
                <a:spcPct val="170000"/>
              </a:lnSpc>
              <a:buNone/>
            </a:pPr>
            <a:endParaRPr lang="ru-RU" sz="2000" b="1" dirty="0" smtClean="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endParaRPr lang="ru-RU" sz="2000" b="1" dirty="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endParaRPr lang="ru-RU" sz="2000" b="1" dirty="0" smtClean="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endParaRPr lang="ru-RU" sz="2000" b="1" dirty="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r>
              <a:rPr lang="ru-RU" sz="2000" b="1" dirty="0" smtClean="0">
                <a:solidFill>
                  <a:srgbClr val="C00000"/>
                </a:solidFill>
                <a:latin typeface="Times New Roman" panose="02020603050405020304" pitchFamily="18" charset="0"/>
                <a:cs typeface="Times New Roman" panose="02020603050405020304" pitchFamily="18" charset="0"/>
              </a:rPr>
              <a:t>      СТМС </a:t>
            </a:r>
            <a:r>
              <a:rPr lang="ru-RU" sz="2000" b="1" dirty="0">
                <a:solidFill>
                  <a:srgbClr val="C00000"/>
                </a:solidFill>
                <a:latin typeface="Times New Roman" panose="02020603050405020304" pitchFamily="18" charset="0"/>
                <a:cs typeface="Times New Roman" panose="02020603050405020304" pitchFamily="18" charset="0"/>
              </a:rPr>
              <a:t>- </a:t>
            </a:r>
            <a:r>
              <a:rPr lang="ru-RU" sz="2000" b="1" smtClean="0">
                <a:solidFill>
                  <a:srgbClr val="C00000"/>
                </a:solidFill>
                <a:latin typeface="Times New Roman" panose="02020603050405020304" pitchFamily="18" charset="0"/>
                <a:cs typeface="Times New Roman" panose="02020603050405020304" pitchFamily="18" charset="0"/>
              </a:rPr>
              <a:t>ЛЕКЦИЯ №</a:t>
            </a:r>
            <a:r>
              <a:rPr lang="ru-RU" sz="2000" b="1" smtClean="0">
                <a:solidFill>
                  <a:srgbClr val="C00000"/>
                </a:solidFill>
                <a:latin typeface="Times New Roman" panose="02020603050405020304" pitchFamily="18" charset="0"/>
                <a:cs typeface="Times New Roman" panose="02020603050405020304" pitchFamily="18" charset="0"/>
              </a:rPr>
              <a:t>08</a:t>
            </a:r>
            <a:endParaRPr lang="ru-RU" sz="2000" b="1" dirty="0">
              <a:solidFill>
                <a:srgbClr val="C00000"/>
              </a:solidFill>
              <a:latin typeface="Times New Roman" panose="02020603050405020304" pitchFamily="18" charset="0"/>
              <a:cs typeface="Times New Roman" panose="02020603050405020304" pitchFamily="18" charset="0"/>
            </a:endParaRPr>
          </a:p>
          <a:p>
            <a:pPr marL="18288" indent="0">
              <a:lnSpc>
                <a:spcPct val="170000"/>
              </a:lnSpc>
              <a:buNone/>
            </a:pPr>
            <a:r>
              <a:rPr lang="ru-RU" sz="2000" b="1" dirty="0" smtClean="0">
                <a:solidFill>
                  <a:srgbClr val="C00000"/>
                </a:solidFill>
                <a:latin typeface="Times New Roman" panose="02020603050405020304" pitchFamily="18" charset="0"/>
                <a:cs typeface="Times New Roman" panose="02020603050405020304" pitchFamily="18" charset="0"/>
              </a:rPr>
              <a:t>		                СОВРЕМЕННОЕ МОНОЛИТНОЕ СТРОИТЕЛЬСТВО-2</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06877" y="83127"/>
            <a:ext cx="1140032"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latin typeface="Times New Roman" panose="02020603050405020304" pitchFamily="18" charset="0"/>
                <a:cs typeface="Times New Roman" panose="02020603050405020304" pitchFamily="18" charset="0"/>
              </a:rPr>
              <a:t>СТМС</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9121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3" name="Прямоугольник 2"/>
          <p:cNvSpPr/>
          <p:nvPr/>
        </p:nvSpPr>
        <p:spPr>
          <a:xfrm>
            <a:off x="1521713" y="1842683"/>
            <a:ext cx="8170224" cy="2549013"/>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Вопросы:</a:t>
            </a:r>
          </a:p>
          <a:p>
            <a:pPr algn="ctr"/>
            <a:endParaRPr lang="ru-RU" sz="2000" b="1" dirty="0" smtClean="0">
              <a:solidFill>
                <a:srgbClr val="C00000"/>
              </a:solidFill>
              <a:latin typeface="Times New Roman" panose="02020603050405020304" pitchFamily="18" charset="0"/>
              <a:cs typeface="Times New Roman" panose="02020603050405020304" pitchFamily="18" charset="0"/>
            </a:endParaRPr>
          </a:p>
          <a:p>
            <a:pPr>
              <a:spcBef>
                <a:spcPts val="600"/>
              </a:spcBef>
              <a:spcAft>
                <a:spcPts val="600"/>
              </a:spcAft>
            </a:pPr>
            <a:r>
              <a:rPr lang="ru-RU" sz="2000" b="1" dirty="0" smtClean="0">
                <a:solidFill>
                  <a:srgbClr val="C00000"/>
                </a:solidFill>
                <a:latin typeface="Times New Roman" panose="02020603050405020304" pitchFamily="18" charset="0"/>
                <a:cs typeface="Times New Roman" panose="02020603050405020304" pitchFamily="18" charset="0"/>
              </a:rPr>
              <a:t>1.Технология </a:t>
            </a:r>
            <a:r>
              <a:rPr lang="ru-RU" sz="2000" b="1" dirty="0">
                <a:solidFill>
                  <a:srgbClr val="C00000"/>
                </a:solidFill>
                <a:latin typeface="Times New Roman" panose="02020603050405020304" pitchFamily="18" charset="0"/>
                <a:cs typeface="Times New Roman" panose="02020603050405020304" pitchFamily="18" charset="0"/>
              </a:rPr>
              <a:t>PLASTBAU (Германия)</a:t>
            </a:r>
            <a:endParaRPr lang="ru-RU" sz="2000" dirty="0">
              <a:solidFill>
                <a:srgbClr val="C00000"/>
              </a:solidFill>
              <a:latin typeface="Times New Roman" panose="02020603050405020304" pitchFamily="18" charset="0"/>
              <a:cs typeface="Times New Roman" panose="02020603050405020304" pitchFamily="18" charset="0"/>
            </a:endParaRPr>
          </a:p>
          <a:p>
            <a:pPr>
              <a:spcBef>
                <a:spcPts val="600"/>
              </a:spcBef>
              <a:spcAft>
                <a:spcPts val="600"/>
              </a:spcAft>
            </a:pPr>
            <a:r>
              <a:rPr lang="ru-RU" sz="2000" b="1" dirty="0" smtClean="0">
                <a:solidFill>
                  <a:srgbClr val="C00000"/>
                </a:solidFill>
                <a:latin typeface="Times New Roman" panose="02020603050405020304" pitchFamily="18" charset="0"/>
                <a:cs typeface="Times New Roman" panose="02020603050405020304" pitchFamily="18" charset="0"/>
              </a:rPr>
              <a:t>2.Технология </a:t>
            </a:r>
            <a:r>
              <a:rPr lang="ru-RU" sz="2000" b="1" dirty="0">
                <a:solidFill>
                  <a:srgbClr val="C00000"/>
                </a:solidFill>
                <a:latin typeface="Times New Roman" panose="02020603050405020304" pitchFamily="18" charset="0"/>
                <a:cs typeface="Times New Roman" panose="02020603050405020304" pitchFamily="18" charset="0"/>
              </a:rPr>
              <a:t>АВS бетонирования в несъемной </a:t>
            </a:r>
            <a:r>
              <a:rPr lang="ru-RU" sz="2000" b="1" dirty="0" smtClean="0">
                <a:solidFill>
                  <a:srgbClr val="C00000"/>
                </a:solidFill>
                <a:latin typeface="Times New Roman" panose="02020603050405020304" pitchFamily="18" charset="0"/>
                <a:cs typeface="Times New Roman" panose="02020603050405020304" pitchFamily="18" charset="0"/>
              </a:rPr>
              <a:t>опалубке</a:t>
            </a:r>
          </a:p>
          <a:p>
            <a:pPr>
              <a:spcBef>
                <a:spcPts val="600"/>
              </a:spcBef>
              <a:spcAft>
                <a:spcPts val="600"/>
              </a:spcAft>
            </a:pPr>
            <a:r>
              <a:rPr lang="ru-RU" sz="2000" b="1" dirty="0" smtClean="0">
                <a:solidFill>
                  <a:srgbClr val="C00000"/>
                </a:solidFill>
                <a:latin typeface="Times New Roman" panose="02020603050405020304" pitchFamily="18" charset="0"/>
                <a:cs typeface="Times New Roman" panose="02020603050405020304" pitchFamily="18" charset="0"/>
              </a:rPr>
              <a:t>3.Технология </a:t>
            </a:r>
            <a:r>
              <a:rPr lang="ru-RU" sz="2000" b="1" dirty="0">
                <a:solidFill>
                  <a:srgbClr val="C00000"/>
                </a:solidFill>
                <a:latin typeface="Times New Roman" panose="02020603050405020304" pitchFamily="18" charset="0"/>
                <a:cs typeface="Times New Roman" panose="02020603050405020304" pitchFamily="18" charset="0"/>
              </a:rPr>
              <a:t>ИЗОДОМ (Россия</a:t>
            </a:r>
            <a:r>
              <a:rPr lang="ru-RU" sz="2000" b="1" dirty="0" smtClean="0">
                <a:solidFill>
                  <a:srgbClr val="C00000"/>
                </a:solidFill>
                <a:latin typeface="Times New Roman" panose="02020603050405020304" pitchFamily="18" charset="0"/>
                <a:cs typeface="Times New Roman" panose="02020603050405020304" pitchFamily="18" charset="0"/>
              </a:rPr>
              <a:t>)</a:t>
            </a:r>
          </a:p>
          <a:p>
            <a:r>
              <a:rPr lang="ru-RU" sz="2000" b="1" dirty="0" smtClean="0">
                <a:solidFill>
                  <a:srgbClr val="C00000"/>
                </a:solidFill>
                <a:latin typeface="Times New Roman" panose="02020603050405020304" pitchFamily="18" charset="0"/>
                <a:cs typeface="Times New Roman" panose="02020603050405020304" pitchFamily="18" charset="0"/>
              </a:rPr>
              <a:t>4.Технология </a:t>
            </a:r>
            <a:r>
              <a:rPr lang="ru-RU" sz="2000" b="1" dirty="0">
                <a:solidFill>
                  <a:srgbClr val="C00000"/>
                </a:solidFill>
                <a:latin typeface="Times New Roman" panose="02020603050405020304" pitchFamily="18" charset="0"/>
                <a:cs typeface="Times New Roman" panose="02020603050405020304" pitchFamily="18" charset="0"/>
              </a:rPr>
              <a:t>строительства Теплый </a:t>
            </a:r>
            <a:r>
              <a:rPr lang="ru-RU" sz="2000" b="1" dirty="0" smtClean="0">
                <a:solidFill>
                  <a:srgbClr val="C00000"/>
                </a:solidFill>
                <a:latin typeface="Times New Roman" panose="02020603050405020304" pitchFamily="18" charset="0"/>
                <a:cs typeface="Times New Roman" panose="02020603050405020304" pitchFamily="18" charset="0"/>
              </a:rPr>
              <a:t>дом</a:t>
            </a:r>
          </a:p>
          <a:p>
            <a:r>
              <a:rPr lang="ru-RU" sz="2000" b="1" dirty="0" smtClean="0">
                <a:solidFill>
                  <a:srgbClr val="C00000"/>
                </a:solidFill>
                <a:latin typeface="Times New Roman" panose="02020603050405020304" pitchFamily="18" charset="0"/>
                <a:cs typeface="Times New Roman" panose="02020603050405020304" pitchFamily="18" charset="0"/>
              </a:rPr>
              <a:t>5Технология </a:t>
            </a:r>
            <a:r>
              <a:rPr lang="ru-RU" sz="2000" b="1" dirty="0">
                <a:solidFill>
                  <a:srgbClr val="C00000"/>
                </a:solidFill>
                <a:latin typeface="Times New Roman" panose="02020603050405020304" pitchFamily="18" charset="0"/>
                <a:cs typeface="Times New Roman" panose="02020603050405020304" pitchFamily="18" charset="0"/>
              </a:rPr>
              <a:t>армосистемы СОТА (США)</a:t>
            </a:r>
          </a:p>
          <a:p>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9116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678751"/>
          </a:xfrm>
          <a:prstGeom prst="rect">
            <a:avLst/>
          </a:prstGeom>
        </p:spPr>
        <p:txBody>
          <a:bodyPr wrap="square">
            <a:spAutoFit/>
          </a:bodyPr>
          <a:lstStyle/>
          <a:p>
            <a:pPr algn="ctr">
              <a:spcBef>
                <a:spcPts val="600"/>
              </a:spcBef>
              <a:spcAft>
                <a:spcPts val="600"/>
              </a:spcAft>
            </a:pPr>
            <a:r>
              <a:rPr lang="ru-RU" b="1" dirty="0">
                <a:solidFill>
                  <a:srgbClr val="C00000"/>
                </a:solidFill>
                <a:latin typeface="Times New Roman" panose="02020603050405020304" pitchFamily="18" charset="0"/>
                <a:cs typeface="Times New Roman" panose="02020603050405020304" pitchFamily="18" charset="0"/>
              </a:rPr>
              <a:t>1.Технология PLASTBAU (Германия</a:t>
            </a:r>
            <a:r>
              <a:rPr lang="ru-RU" b="1" dirty="0" smtClean="0">
                <a:solidFill>
                  <a:srgbClr val="C0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Технология </a:t>
            </a:r>
            <a:r>
              <a:rPr lang="ru-RU" b="1" dirty="0">
                <a:latin typeface="Times New Roman" panose="02020603050405020304" pitchFamily="18" charset="0"/>
                <a:cs typeface="Times New Roman" panose="02020603050405020304" pitchFamily="18" charset="0"/>
              </a:rPr>
              <a:t>PLASTBAU очень гибкая, пластичная, обеспечивает разнообразные объемно-планировочные и конструктивные решения зданий и сооружений различной этажности. Монтаж системы несъемной опалубки быстр и прост в исполнении. Технология монтажа не требует применения специальных инструментов и </a:t>
            </a:r>
            <a:r>
              <a:rPr lang="ru-RU" b="1" dirty="0" smtClean="0">
                <a:latin typeface="Times New Roman" panose="02020603050405020304" pitchFamily="18" charset="0"/>
                <a:cs typeface="Times New Roman" panose="02020603050405020304" pitchFamily="18" charset="0"/>
              </a:rPr>
              <a:t>подъемно-транспортных </a:t>
            </a:r>
            <a:r>
              <a:rPr lang="ru-RU" b="1" dirty="0">
                <a:latin typeface="Times New Roman" panose="02020603050405020304" pitchFamily="18" charset="0"/>
                <a:cs typeface="Times New Roman" panose="02020603050405020304" pitchFamily="18" charset="0"/>
              </a:rPr>
              <a:t>механизмов.</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Наличие </a:t>
            </a:r>
            <a:r>
              <a:rPr lang="ru-RU" b="1" dirty="0">
                <a:latin typeface="Times New Roman" panose="02020603050405020304" pitchFamily="18" charset="0"/>
                <a:cs typeface="Times New Roman" panose="02020603050405020304" pitchFamily="18" charset="0"/>
              </a:rPr>
              <a:t>внутреннего арматурного каркаса в опалубке несущих стен и перегородок позволяет снизить объем арматурных работ на строительной площадке. Конструкция опалубки перекрытий позволяет создавать высокоэффективные железобетонные ребристые перекрытия пролетом </a:t>
            </a:r>
            <a:r>
              <a:rPr lang="ru-RU" b="1" dirty="0">
                <a:solidFill>
                  <a:srgbClr val="FF0000"/>
                </a:solidFill>
                <a:latin typeface="Times New Roman" panose="02020603050405020304" pitchFamily="18" charset="0"/>
                <a:cs typeface="Times New Roman" panose="02020603050405020304" pitchFamily="18" charset="0"/>
              </a:rPr>
              <a:t>до 9 м </a:t>
            </a:r>
            <a:r>
              <a:rPr lang="ru-RU" b="1" dirty="0">
                <a:latin typeface="Times New Roman" panose="02020603050405020304" pitchFamily="18" charset="0"/>
                <a:cs typeface="Times New Roman" panose="02020603050405020304" pitchFamily="18" charset="0"/>
              </a:rPr>
              <a:t>без дополнительных опор</a:t>
            </a:r>
            <a:r>
              <a:rPr lang="ru-RU" b="1" dirty="0" smtClean="0">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Основные </a:t>
            </a:r>
            <a:r>
              <a:rPr lang="ru-RU" b="1" dirty="0">
                <a:latin typeface="Times New Roman" panose="02020603050405020304" pitchFamily="18" charset="0"/>
                <a:cs typeface="Times New Roman" panose="02020603050405020304" pitchFamily="18" charset="0"/>
              </a:rPr>
              <a:t>преимущества технологии PLASTBAU характеризуются снижением трудовых затрат и расхода основных строительных материалов — бетона и арматуры. </a:t>
            </a:r>
            <a:endParaRPr lang="ru-RU" b="1" dirty="0" smtClean="0">
              <a:latin typeface="Times New Roman" panose="02020603050405020304" pitchFamily="18" charset="0"/>
              <a:cs typeface="Times New Roman" panose="02020603050405020304" pitchFamily="18" charset="0"/>
            </a:endParaRPr>
          </a:p>
          <a:p>
            <a:pPr marL="4680000"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Элементы </a:t>
            </a:r>
            <a:r>
              <a:rPr lang="ru-RU" b="1" dirty="0">
                <a:latin typeface="Times New Roman" panose="02020603050405020304" pitchFamily="18" charset="0"/>
                <a:cs typeface="Times New Roman" panose="02020603050405020304" pitchFamily="18" charset="0"/>
              </a:rPr>
              <a:t>конструкции </a:t>
            </a:r>
            <a:r>
              <a:rPr lang="ru-RU" b="1" dirty="0" smtClean="0">
                <a:latin typeface="Times New Roman" panose="02020603050405020304" pitchFamily="18" charset="0"/>
                <a:cs typeface="Times New Roman" panose="02020603050405020304" pitchFamily="18" charset="0"/>
              </a:rPr>
              <a:t>(</a:t>
            </a:r>
            <a:r>
              <a:rPr lang="ru-RU" b="1" dirty="0" smtClean="0">
                <a:solidFill>
                  <a:srgbClr val="FF0000"/>
                </a:solidFill>
                <a:latin typeface="Times New Roman" panose="02020603050405020304" pitchFamily="18" charset="0"/>
                <a:cs typeface="Times New Roman" panose="02020603050405020304" pitchFamily="18" charset="0"/>
              </a:rPr>
              <a:t>рис.1</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произведены с высокой точностью, что способствует, отсутствию строительного мусора и улучшению экологического состояния стройплощадки. Отличные теплоизоляционные свойства опалубки позволяют выполнять бетонирование при отрицательных температурах без подогрева бетона</a:t>
            </a:r>
            <a:r>
              <a:rPr lang="ru-RU" b="1" dirty="0" smtClean="0">
                <a:latin typeface="Times New Roman" panose="02020603050405020304" pitchFamily="18" charset="0"/>
                <a:cs typeface="Times New Roman" panose="02020603050405020304" pitchFamily="18" charset="0"/>
              </a:rPr>
              <a:t>.</a:t>
            </a:r>
            <a:endParaRPr lang="en-US" b="1" dirty="0" smtClean="0">
              <a:latin typeface="Times New Roman" panose="02020603050405020304" pitchFamily="18" charset="0"/>
              <a:cs typeface="Times New Roman" panose="02020603050405020304" pitchFamily="18" charset="0"/>
            </a:endParaRPr>
          </a:p>
          <a:p>
            <a:pPr marL="4680000" algn="just"/>
            <a:r>
              <a:rPr lang="ru-RU" b="1" i="1" u="sng" dirty="0">
                <a:solidFill>
                  <a:srgbClr val="FF0000"/>
                </a:solidFill>
                <a:latin typeface="Times New Roman" panose="02020603050405020304" pitchFamily="18" charset="0"/>
                <a:cs typeface="Times New Roman" panose="02020603050405020304" pitchFamily="18" charset="0"/>
              </a:rPr>
              <a:t>По сравнению с традиционным монолитным строительством расход арматуры сокращается на 25—30 %, а бетона — на 35—40 %. Сроки строительства сокращаются в 1,5—2 раза</a:t>
            </a:r>
            <a:r>
              <a:rPr lang="ru-RU" b="1" i="1" u="sng" dirty="0" smtClean="0">
                <a:solidFill>
                  <a:srgbClr val="FF0000"/>
                </a:solidFill>
                <a:latin typeface="Times New Roman" panose="02020603050405020304" pitchFamily="18" charset="0"/>
                <a:cs typeface="Times New Roman" panose="02020603050405020304" pitchFamily="18" charset="0"/>
              </a:rPr>
              <a:t>.</a:t>
            </a:r>
            <a:endParaRPr lang="en-US" b="1" i="1" u="sng" dirty="0" smtClean="0">
              <a:latin typeface="Times New Roman" panose="02020603050405020304" pitchFamily="18" charset="0"/>
              <a:cs typeface="Times New Roman" panose="02020603050405020304" pitchFamily="18" charset="0"/>
            </a:endParaRPr>
          </a:p>
          <a:p>
            <a:pPr marL="4680000" algn="just"/>
            <a:endParaRPr lang="ru-RU" b="1" dirty="0">
              <a:latin typeface="Times New Roman" panose="02020603050405020304" pitchFamily="18" charset="0"/>
              <a:cs typeface="Times New Roman" panose="02020603050405020304" pitchFamily="18" charset="0"/>
            </a:endParaRPr>
          </a:p>
          <a:p>
            <a:pPr algn="ctr">
              <a:spcBef>
                <a:spcPts val="600"/>
              </a:spcBef>
              <a:spcAft>
                <a:spcPts val="600"/>
              </a:spcAft>
            </a:pPr>
            <a:endParaRPr lang="ru-RU"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descr="https://studfile.net/html/2706/72/html_LG3biyrFsL.cJS8/htmlconvd-gquno7187x1.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0161" y="3271655"/>
            <a:ext cx="4384431" cy="3358221"/>
          </a:xfrm>
          <a:prstGeom prst="rect">
            <a:avLst/>
          </a:prstGeom>
          <a:noFill/>
          <a:ln w="19050">
            <a:solidFill>
              <a:schemeClr val="tx1"/>
            </a:solidFill>
          </a:ln>
        </p:spPr>
      </p:pic>
      <p:sp>
        <p:nvSpPr>
          <p:cNvPr id="3" name="Прямоугольник 2"/>
          <p:cNvSpPr/>
          <p:nvPr/>
        </p:nvSpPr>
        <p:spPr>
          <a:xfrm>
            <a:off x="4624753" y="5934670"/>
            <a:ext cx="7485186" cy="923330"/>
          </a:xfrm>
          <a:prstGeom prst="rect">
            <a:avLst/>
          </a:prstGeom>
        </p:spPr>
        <p:txBody>
          <a:bodyPr wrap="square">
            <a:spAutoFit/>
          </a:bodyPr>
          <a:lstStyle/>
          <a:p>
            <a:pPr indent="-47625"/>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en-U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Конструктивные элементы системы PLASTBAU: </a:t>
            </a:r>
            <a:endParaRPr lang="en-US"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47625"/>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опалубка для несущих наружных и внутренних стен</a:t>
            </a:r>
            <a:endParaRPr lang="ru-RU"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(пенополистирольные плиты со стальным арматурным каркасом); </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6818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82062" y="0"/>
            <a:ext cx="12109938" cy="6709529"/>
          </a:xfrm>
          <a:prstGeom prst="rect">
            <a:avLst/>
          </a:prstGeom>
        </p:spPr>
        <p:txBody>
          <a:bodyPr wrap="square">
            <a:spAutoFit/>
          </a:bodyPr>
          <a:lstStyle/>
          <a:p>
            <a:pPr algn="just"/>
            <a:r>
              <a:rPr lang="en-US" sz="20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Малый </a:t>
            </a:r>
            <a:r>
              <a:rPr lang="ru-RU" sz="2000" b="1" dirty="0">
                <a:latin typeface="Times New Roman" panose="02020603050405020304" pitchFamily="18" charset="0"/>
                <a:cs typeface="Times New Roman" panose="02020603050405020304" pitchFamily="18" charset="0"/>
              </a:rPr>
              <a:t>вес зданий, построенных по этой технологии, позволяет уменьшить размеры фундаментов, а также использовать существующие фундаменты реконструируемых зданий при их надстройке</a:t>
            </a:r>
            <a:r>
              <a:rPr lang="ru-RU" sz="2000" b="1" dirty="0" smtClean="0">
                <a:latin typeface="Times New Roman" panose="02020603050405020304" pitchFamily="18" charset="0"/>
                <a:cs typeface="Times New Roman" panose="02020603050405020304" pitchFamily="18" charset="0"/>
              </a:rPr>
              <a:t>.</a:t>
            </a:r>
            <a:endParaRPr lang="en-US"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en-US" sz="20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Дома</a:t>
            </a:r>
            <a:r>
              <a:rPr lang="ru-RU" sz="2000" b="1" dirty="0">
                <a:latin typeface="Times New Roman" panose="02020603050405020304" pitchFamily="18" charset="0"/>
                <a:cs typeface="Times New Roman" panose="02020603050405020304" pitchFamily="18" charset="0"/>
              </a:rPr>
              <a:t>, возведенные по технологии PLASTBAU, являются капитальными сооружениями со сроком эксплуатации 100 лет и более. Экономия затрат на отопление при эксплуатации зданий из конструктива PLASTBAU в сравнении с кирпичными домами, без дополнительного утепления достигает 40—50 %!</a:t>
            </a:r>
          </a:p>
          <a:p>
            <a:pPr algn="just">
              <a:spcBef>
                <a:spcPts val="600"/>
              </a:spcBef>
              <a:spcAft>
                <a:spcPts val="600"/>
              </a:spcAft>
            </a:pPr>
            <a:r>
              <a:rPr lang="en-US" sz="20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Система </a:t>
            </a:r>
            <a:r>
              <a:rPr lang="ru-RU" sz="2000" b="1" dirty="0">
                <a:latin typeface="Times New Roman" panose="02020603050405020304" pitchFamily="18" charset="0"/>
                <a:cs typeface="Times New Roman" panose="02020603050405020304" pitchFamily="18" charset="0"/>
              </a:rPr>
              <a:t>PLASTBAU предназначена для строительства зданий и сооружений различного назначения, повышенного, нормального и пониженного уровня сложности, в том числе жилых.</a:t>
            </a:r>
          </a:p>
          <a:p>
            <a:pPr algn="just">
              <a:spcBef>
                <a:spcPts val="600"/>
              </a:spcBef>
              <a:spcAft>
                <a:spcPts val="600"/>
              </a:spcAft>
            </a:pPr>
            <a:r>
              <a:rPr lang="en-US" sz="2000" b="1" dirty="0" smtClean="0">
                <a:latin typeface="Times New Roman" panose="02020603050405020304" pitchFamily="18" charset="0"/>
                <a:cs typeface="Times New Roman" panose="02020603050405020304" pitchFamily="18" charset="0"/>
              </a:rPr>
              <a:t>	</a:t>
            </a:r>
            <a:r>
              <a:rPr lang="ru-RU" sz="2000" b="1" dirty="0" smtClean="0">
                <a:solidFill>
                  <a:srgbClr val="002060"/>
                </a:solidFill>
                <a:latin typeface="Times New Roman" panose="02020603050405020304" pitchFamily="18" charset="0"/>
                <a:cs typeface="Times New Roman" panose="02020603050405020304" pitchFamily="18" charset="0"/>
              </a:rPr>
              <a:t>По </a:t>
            </a:r>
            <a:r>
              <a:rPr lang="ru-RU" sz="2000" b="1" dirty="0">
                <a:solidFill>
                  <a:srgbClr val="002060"/>
                </a:solidFill>
                <a:latin typeface="Times New Roman" panose="02020603050405020304" pitchFamily="18" charset="0"/>
                <a:cs typeface="Times New Roman" panose="02020603050405020304" pitchFamily="18" charset="0"/>
              </a:rPr>
              <a:t>условиям эксплуатации:</a:t>
            </a:r>
          </a:p>
          <a:p>
            <a:pPr algn="just">
              <a:spcBef>
                <a:spcPts val="600"/>
              </a:spcBef>
              <a:spcAft>
                <a:spcPts val="600"/>
              </a:spcAft>
            </a:pPr>
            <a:r>
              <a:rPr lang="en-US" sz="2000" b="1" i="1" dirty="0" smtClean="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строительство </a:t>
            </a:r>
            <a:r>
              <a:rPr lang="ru-RU" sz="2000" b="1" i="1" dirty="0">
                <a:solidFill>
                  <a:srgbClr val="002060"/>
                </a:solidFill>
                <a:latin typeface="Times New Roman" panose="02020603050405020304" pitchFamily="18" charset="0"/>
                <a:cs typeface="Times New Roman" panose="02020603050405020304" pitchFamily="18" charset="0"/>
              </a:rPr>
              <a:t>в сейсмических районах с расчетной сейсмичностью </a:t>
            </a:r>
            <a:r>
              <a:rPr lang="ru-RU" sz="2000" b="1" i="1" dirty="0">
                <a:solidFill>
                  <a:srgbClr val="FF0000"/>
                </a:solidFill>
                <a:latin typeface="Times New Roman" panose="02020603050405020304" pitchFamily="18" charset="0"/>
                <a:cs typeface="Times New Roman" panose="02020603050405020304" pitchFamily="18" charset="0"/>
              </a:rPr>
              <a:t>9 баллов</a:t>
            </a:r>
            <a:r>
              <a:rPr lang="ru-RU" sz="2000" b="1" i="1" dirty="0">
                <a:solidFill>
                  <a:srgbClr val="00206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en-US" sz="2000" b="1" i="1" dirty="0" smtClean="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допускаемая </a:t>
            </a:r>
            <a:r>
              <a:rPr lang="ru-RU" sz="2000" b="1" i="1" dirty="0">
                <a:solidFill>
                  <a:srgbClr val="002060"/>
                </a:solidFill>
                <a:latin typeface="Times New Roman" panose="02020603050405020304" pitchFamily="18" charset="0"/>
                <a:cs typeface="Times New Roman" panose="02020603050405020304" pitchFamily="18" charset="0"/>
              </a:rPr>
              <a:t>нормативная временная равномерно распределенная нагрузка на перекрытие, </a:t>
            </a:r>
            <a:r>
              <a:rPr lang="ru-RU" sz="2000" b="1" i="1" dirty="0">
                <a:solidFill>
                  <a:srgbClr val="FF0000"/>
                </a:solidFill>
                <a:latin typeface="Times New Roman" panose="02020603050405020304" pitchFamily="18" charset="0"/>
                <a:cs typeface="Times New Roman" panose="02020603050405020304" pitchFamily="18" charset="0"/>
              </a:rPr>
              <a:t>кПа (кгс/м2) — 4,0 (400);</a:t>
            </a:r>
          </a:p>
          <a:p>
            <a:pPr algn="just">
              <a:spcBef>
                <a:spcPts val="600"/>
              </a:spcBef>
              <a:spcAft>
                <a:spcPts val="600"/>
              </a:spcAft>
            </a:pPr>
            <a:r>
              <a:rPr lang="en-US" sz="2000" b="1" i="1" dirty="0" smtClean="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допускаемая </a:t>
            </a:r>
            <a:r>
              <a:rPr lang="ru-RU" sz="2000" b="1" i="1" dirty="0">
                <a:solidFill>
                  <a:srgbClr val="002060"/>
                </a:solidFill>
                <a:latin typeface="Times New Roman" panose="02020603050405020304" pitchFamily="18" charset="0"/>
                <a:cs typeface="Times New Roman" panose="02020603050405020304" pitchFamily="18" charset="0"/>
              </a:rPr>
              <a:t>относительная влажность воздуха основных и вспомогательных помещений — </a:t>
            </a:r>
            <a:r>
              <a:rPr lang="ru-RU" sz="2000" b="1" i="1" dirty="0">
                <a:solidFill>
                  <a:srgbClr val="FF0000"/>
                </a:solidFill>
                <a:latin typeface="Times New Roman" panose="02020603050405020304" pitchFamily="18" charset="0"/>
                <a:cs typeface="Times New Roman" panose="02020603050405020304" pitchFamily="18" charset="0"/>
              </a:rPr>
              <a:t>до 60 % </a:t>
            </a:r>
            <a:r>
              <a:rPr lang="ru-RU" sz="2000" b="1" i="1" dirty="0">
                <a:solidFill>
                  <a:srgbClr val="002060"/>
                </a:solidFill>
                <a:latin typeface="Times New Roman" panose="02020603050405020304" pitchFamily="18" charset="0"/>
                <a:cs typeface="Times New Roman" panose="02020603050405020304" pitchFamily="18" charset="0"/>
              </a:rPr>
              <a:t>— для объектов повышенного и нормального уровня ответственности и </a:t>
            </a:r>
            <a:r>
              <a:rPr lang="ru-RU" sz="2000" b="1" i="1" dirty="0">
                <a:solidFill>
                  <a:srgbClr val="FF0000"/>
                </a:solidFill>
                <a:latin typeface="Times New Roman" panose="02020603050405020304" pitchFamily="18" charset="0"/>
                <a:cs typeface="Times New Roman" panose="02020603050405020304" pitchFamily="18" charset="0"/>
              </a:rPr>
              <a:t>75 %</a:t>
            </a:r>
            <a:r>
              <a:rPr lang="ru-RU" sz="2000" b="1" i="1" dirty="0">
                <a:solidFill>
                  <a:srgbClr val="002060"/>
                </a:solidFill>
                <a:latin typeface="Times New Roman" panose="02020603050405020304" pitchFamily="18" charset="0"/>
                <a:cs typeface="Times New Roman" panose="02020603050405020304" pitchFamily="18" charset="0"/>
              </a:rPr>
              <a:t> — для объектов пониженного уровня ответственности;</a:t>
            </a:r>
          </a:p>
          <a:p>
            <a:pPr marL="285750" indent="-285750" algn="just">
              <a:spcBef>
                <a:spcPts val="600"/>
              </a:spcBef>
              <a:spcAft>
                <a:spcPts val="600"/>
              </a:spcAf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внутренняя </a:t>
            </a:r>
            <a:r>
              <a:rPr lang="ru-RU" sz="2000" b="1" i="1" dirty="0">
                <a:solidFill>
                  <a:srgbClr val="002060"/>
                </a:solidFill>
                <a:latin typeface="Times New Roman" panose="02020603050405020304" pitchFamily="18" charset="0"/>
                <a:cs typeface="Times New Roman" panose="02020603050405020304" pitchFamily="18" charset="0"/>
              </a:rPr>
              <a:t>среда — </a:t>
            </a:r>
            <a:r>
              <a:rPr lang="ru-RU" sz="2000" b="1" i="1" dirty="0" smtClean="0">
                <a:solidFill>
                  <a:srgbClr val="002060"/>
                </a:solidFill>
                <a:latin typeface="Times New Roman" panose="02020603050405020304" pitchFamily="18" charset="0"/>
                <a:cs typeface="Times New Roman" panose="02020603050405020304" pitchFamily="18" charset="0"/>
              </a:rPr>
              <a:t>неагрессивная.</a:t>
            </a:r>
            <a:endParaRPr lang="ru-RU" sz="2000" b="1" i="1" dirty="0">
              <a:solidFill>
                <a:srgbClr val="002060"/>
              </a:solidFill>
              <a:latin typeface="Times New Roman" panose="02020603050405020304" pitchFamily="18" charset="0"/>
              <a:cs typeface="Times New Roman" panose="02020603050405020304" pitchFamily="18" charset="0"/>
            </a:endParaRPr>
          </a:p>
          <a:p>
            <a:pPr algn="just"/>
            <a:r>
              <a:rPr lang="ru-RU" sz="2000" b="1" i="1" dirty="0">
                <a:solidFill>
                  <a:srgbClr val="002060"/>
                </a:solidFill>
                <a:latin typeface="Times New Roman" panose="02020603050405020304" pitchFamily="18" charset="0"/>
                <a:cs typeface="Times New Roman" panose="02020603050405020304" pitchFamily="18" charset="0"/>
              </a:rPr>
              <a:t>	</a:t>
            </a:r>
            <a:endParaRPr lang="ru-RU" sz="2000" b="1" i="1" u="sng"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959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786473"/>
          </a:xfrm>
          <a:prstGeom prst="rect">
            <a:avLst/>
          </a:prstGeom>
        </p:spPr>
        <p:txBody>
          <a:bodyPr wrap="square">
            <a:spAutoFit/>
          </a:bodyPr>
          <a:lstStyle/>
          <a:p>
            <a:pPr algn="just"/>
            <a:r>
              <a:rPr lang="ru-RU" sz="2000" b="1" dirty="0" smtClean="0">
                <a:solidFill>
                  <a:srgbClr val="002060"/>
                </a:solidFill>
                <a:latin typeface="Times New Roman" panose="02020603050405020304" pitchFamily="18" charset="0"/>
                <a:cs typeface="Times New Roman" panose="02020603050405020304" pitchFamily="18" charset="0"/>
              </a:rPr>
              <a:t>	Индекс </a:t>
            </a:r>
            <a:r>
              <a:rPr lang="ru-RU" sz="2000" b="1" dirty="0">
                <a:solidFill>
                  <a:srgbClr val="002060"/>
                </a:solidFill>
                <a:latin typeface="Times New Roman" panose="02020603050405020304" pitchFamily="18" charset="0"/>
                <a:cs typeface="Times New Roman" panose="02020603050405020304" pitchFamily="18" charset="0"/>
              </a:rPr>
              <a:t>изоляции воздушного шума, </a:t>
            </a:r>
            <a:r>
              <a:rPr lang="ru-RU" sz="2000" b="1" dirty="0">
                <a:solidFill>
                  <a:srgbClr val="FF0000"/>
                </a:solidFill>
                <a:latin typeface="Times New Roman" panose="02020603050405020304" pitchFamily="18" charset="0"/>
                <a:cs typeface="Times New Roman" panose="02020603050405020304" pitchFamily="18" charset="0"/>
              </a:rPr>
              <a:t>дБ:</a:t>
            </a:r>
          </a:p>
          <a:p>
            <a:pPr algn="just"/>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cs typeface="Times New Roman" panose="02020603050405020304" pitchFamily="18" charset="0"/>
              </a:rPr>
              <a:t>для внутренних стен и перегородок — </a:t>
            </a:r>
            <a:r>
              <a:rPr lang="ru-RU" sz="2000" b="1" dirty="0">
                <a:solidFill>
                  <a:srgbClr val="FF0000"/>
                </a:solidFill>
                <a:latin typeface="Times New Roman" panose="02020603050405020304" pitchFamily="18" charset="0"/>
                <a:cs typeface="Times New Roman" panose="02020603050405020304" pitchFamily="18" charset="0"/>
              </a:rPr>
              <a:t>50;</a:t>
            </a:r>
          </a:p>
          <a:p>
            <a:pPr algn="just"/>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cs typeface="Times New Roman" panose="02020603050405020304" pitchFamily="18" charset="0"/>
              </a:rPr>
              <a:t>для перекрытий — </a:t>
            </a:r>
            <a:r>
              <a:rPr lang="ru-RU" sz="2000" b="1" dirty="0">
                <a:solidFill>
                  <a:srgbClr val="FF0000"/>
                </a:solidFill>
                <a:latin typeface="Times New Roman" panose="02020603050405020304" pitchFamily="18" charset="0"/>
                <a:cs typeface="Times New Roman" panose="02020603050405020304" pitchFamily="18" charset="0"/>
              </a:rPr>
              <a:t>50;</a:t>
            </a:r>
          </a:p>
          <a:p>
            <a:pPr marL="285750" indent="-285750" algn="jus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индекс </a:t>
            </a:r>
            <a:r>
              <a:rPr lang="ru-RU" sz="2000" b="1" dirty="0">
                <a:solidFill>
                  <a:srgbClr val="002060"/>
                </a:solidFill>
                <a:latin typeface="Times New Roman" panose="02020603050405020304" pitchFamily="18" charset="0"/>
                <a:cs typeface="Times New Roman" panose="02020603050405020304" pitchFamily="18" charset="0"/>
              </a:rPr>
              <a:t>приведенного уровня ударного шума для перекрытий — </a:t>
            </a:r>
            <a:r>
              <a:rPr lang="ru-RU" sz="2000" b="1" dirty="0">
                <a:solidFill>
                  <a:srgbClr val="FF0000"/>
                </a:solidFill>
                <a:latin typeface="Times New Roman" panose="02020603050405020304" pitchFamily="18" charset="0"/>
                <a:cs typeface="Times New Roman" panose="02020603050405020304" pitchFamily="18" charset="0"/>
              </a:rPr>
              <a:t>67</a:t>
            </a:r>
            <a:r>
              <a:rPr lang="ru-RU" sz="2000" b="1" dirty="0" smtClean="0">
                <a:solidFill>
                  <a:srgbClr val="FF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По </a:t>
            </a:r>
            <a:r>
              <a:rPr lang="ru-RU" sz="2000" b="1" i="1" dirty="0">
                <a:solidFill>
                  <a:srgbClr val="002060"/>
                </a:solidFill>
                <a:latin typeface="Times New Roman" panose="02020603050405020304" pitchFamily="18" charset="0"/>
                <a:cs typeface="Times New Roman" panose="02020603050405020304" pitchFamily="18" charset="0"/>
              </a:rPr>
              <a:t>условиям пожарной безопасности: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marL="342900" indent="-342900" algn="just">
              <a:spcBef>
                <a:spcPts val="600"/>
              </a:spcBef>
              <a:spcAft>
                <a:spcPts val="600"/>
              </a:spcAf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система </a:t>
            </a:r>
            <a:r>
              <a:rPr lang="ru-RU" sz="2000" b="1" i="1" dirty="0">
                <a:solidFill>
                  <a:srgbClr val="002060"/>
                </a:solidFill>
                <a:latin typeface="Times New Roman" panose="02020603050405020304" pitchFamily="18" charset="0"/>
                <a:cs typeface="Times New Roman" panose="02020603050405020304" pitchFamily="18" charset="0"/>
              </a:rPr>
              <a:t>может применяться для строительства, реконструкции и капитального ремонта зданий и сооружений различного назначения повышенного, нормального и пониженного уровней ответственности</a:t>
            </a:r>
            <a:r>
              <a:rPr lang="ru-RU" sz="2000" b="1" i="1" dirty="0" smtClean="0">
                <a:solidFill>
                  <a:srgbClr val="002060"/>
                </a:solidFill>
                <a:latin typeface="Times New Roman" panose="02020603050405020304" pitchFamily="18" charset="0"/>
                <a:cs typeface="Times New Roman" panose="02020603050405020304" pitchFamily="18" charset="0"/>
              </a:rPr>
              <a:t>, в том </a:t>
            </a:r>
            <a:r>
              <a:rPr lang="ru-RU" sz="2000" b="1" i="1" dirty="0">
                <a:solidFill>
                  <a:srgbClr val="002060"/>
                </a:solidFill>
                <a:latin typeface="Times New Roman" panose="02020603050405020304" pitchFamily="18" charset="0"/>
                <a:cs typeface="Times New Roman" panose="02020603050405020304" pitchFamily="18" charset="0"/>
              </a:rPr>
              <a:t>числе жилых домов, </a:t>
            </a:r>
            <a:r>
              <a:rPr lang="ru-RU" sz="2000" b="1" i="1" dirty="0">
                <a:solidFill>
                  <a:srgbClr val="FF0000"/>
                </a:solidFill>
                <a:latin typeface="Times New Roman" panose="02020603050405020304" pitchFamily="18" charset="0"/>
                <a:cs typeface="Times New Roman" panose="02020603050405020304" pitchFamily="18" charset="0"/>
              </a:rPr>
              <a:t>высотой до 75 м</a:t>
            </a:r>
            <a:r>
              <a:rPr lang="ru-RU" sz="2000" b="1" i="1" dirty="0">
                <a:solidFill>
                  <a:srgbClr val="002060"/>
                </a:solidFill>
                <a:latin typeface="Times New Roman" panose="02020603050405020304" pitchFamily="18" charset="0"/>
                <a:cs typeface="Times New Roman" panose="02020603050405020304" pitchFamily="18" charset="0"/>
              </a:rPr>
              <a:t>.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i="1" dirty="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В </a:t>
            </a:r>
            <a:r>
              <a:rPr lang="ru-RU" sz="2000" b="1" i="1" dirty="0">
                <a:solidFill>
                  <a:srgbClr val="002060"/>
                </a:solidFill>
                <a:latin typeface="Times New Roman" panose="02020603050405020304" pitchFamily="18" charset="0"/>
                <a:cs typeface="Times New Roman" panose="02020603050405020304" pitchFamily="18" charset="0"/>
              </a:rPr>
              <a:t>соответствии со </a:t>
            </a:r>
            <a:r>
              <a:rPr lang="ru-RU" sz="2000" b="1" i="1" dirty="0">
                <a:solidFill>
                  <a:srgbClr val="FF0000"/>
                </a:solidFill>
                <a:latin typeface="Times New Roman" panose="02020603050405020304" pitchFamily="18" charset="0"/>
                <a:cs typeface="Times New Roman" panose="02020603050405020304" pitchFamily="18" charset="0"/>
              </a:rPr>
              <a:t>СНиП 21-01-97*:</a:t>
            </a:r>
          </a:p>
          <a:p>
            <a:pPr algn="just">
              <a:spcBef>
                <a:spcPts val="600"/>
              </a:spcBef>
              <a:spcAft>
                <a:spcPts val="600"/>
              </a:spcAft>
            </a:pPr>
            <a:r>
              <a:rPr lang="ru-RU" sz="2000" b="1" i="1" dirty="0" smtClean="0">
                <a:solidFill>
                  <a:srgbClr val="002060"/>
                </a:solidFill>
                <a:latin typeface="Times New Roman" panose="02020603050405020304" pitchFamily="18" charset="0"/>
                <a:cs typeface="Times New Roman" panose="02020603050405020304" pitchFamily="18" charset="0"/>
              </a:rPr>
              <a:t>- предел </a:t>
            </a:r>
            <a:r>
              <a:rPr lang="ru-RU" sz="2000" b="1" i="1" dirty="0">
                <a:solidFill>
                  <a:srgbClr val="002060"/>
                </a:solidFill>
                <a:latin typeface="Times New Roman" panose="02020603050405020304" pitchFamily="18" charset="0"/>
                <a:cs typeface="Times New Roman" panose="02020603050405020304" pitchFamily="18" charset="0"/>
              </a:rPr>
              <a:t>огнестойкости перекрытий, не менее — </a:t>
            </a:r>
            <a:r>
              <a:rPr lang="ru-RU" sz="2000" b="1" i="1" dirty="0">
                <a:solidFill>
                  <a:srgbClr val="FF0000"/>
                </a:solidFill>
                <a:latin typeface="Times New Roman" panose="02020603050405020304" pitchFamily="18" charset="0"/>
                <a:cs typeface="Times New Roman" panose="02020603050405020304" pitchFamily="18" charset="0"/>
              </a:rPr>
              <a:t>REI 120</a:t>
            </a:r>
            <a:r>
              <a:rPr lang="ru-RU" sz="2000" b="1" i="1" dirty="0">
                <a:solidFill>
                  <a:srgbClr val="00206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i="1" dirty="0" smtClean="0">
                <a:solidFill>
                  <a:srgbClr val="002060"/>
                </a:solidFill>
                <a:latin typeface="Times New Roman" panose="02020603050405020304" pitchFamily="18" charset="0"/>
                <a:cs typeface="Times New Roman" panose="02020603050405020304" pitchFamily="18" charset="0"/>
              </a:rPr>
              <a:t>- предел </a:t>
            </a:r>
            <a:r>
              <a:rPr lang="ru-RU" sz="2000" b="1" i="1" dirty="0">
                <a:solidFill>
                  <a:srgbClr val="002060"/>
                </a:solidFill>
                <a:latin typeface="Times New Roman" panose="02020603050405020304" pitchFamily="18" charset="0"/>
                <a:cs typeface="Times New Roman" panose="02020603050405020304" pitchFamily="18" charset="0"/>
              </a:rPr>
              <a:t>огнестойкости стен, не менее — </a:t>
            </a:r>
            <a:r>
              <a:rPr lang="ru-RU" sz="2000" b="1" i="1" dirty="0">
                <a:solidFill>
                  <a:srgbClr val="FF0000"/>
                </a:solidFill>
                <a:latin typeface="Times New Roman" panose="02020603050405020304" pitchFamily="18" charset="0"/>
                <a:cs typeface="Times New Roman" panose="02020603050405020304" pitchFamily="18" charset="0"/>
              </a:rPr>
              <a:t>REI 180</a:t>
            </a:r>
            <a:r>
              <a:rPr lang="ru-RU" sz="2000" b="1" i="1" dirty="0">
                <a:solidFill>
                  <a:srgbClr val="002060"/>
                </a:solidFill>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класс </a:t>
            </a:r>
            <a:r>
              <a:rPr lang="ru-RU" sz="2000" b="1" i="1" dirty="0">
                <a:solidFill>
                  <a:srgbClr val="002060"/>
                </a:solidFill>
                <a:latin typeface="Times New Roman" panose="02020603050405020304" pitchFamily="18" charset="0"/>
                <a:cs typeface="Times New Roman" panose="02020603050405020304" pitchFamily="18" charset="0"/>
              </a:rPr>
              <a:t>пожарной опасности перекрытий и стен со стороны помещений — </a:t>
            </a:r>
            <a:r>
              <a:rPr lang="ru-RU" sz="2000" b="1" i="1" dirty="0">
                <a:solidFill>
                  <a:srgbClr val="FF0000"/>
                </a:solidFill>
                <a:latin typeface="Times New Roman" panose="02020603050405020304" pitchFamily="18" charset="0"/>
                <a:cs typeface="Times New Roman" panose="02020603050405020304" pitchFamily="18" charset="0"/>
              </a:rPr>
              <a:t>КО (45) </a:t>
            </a:r>
            <a:r>
              <a:rPr lang="ru-RU" sz="2000" b="1" i="1" dirty="0">
                <a:solidFill>
                  <a:srgbClr val="002060"/>
                </a:solidFill>
                <a:latin typeface="Times New Roman" panose="02020603050405020304" pitchFamily="18" charset="0"/>
                <a:cs typeface="Times New Roman" panose="02020603050405020304" pitchFamily="18" charset="0"/>
              </a:rPr>
              <a:t>и соответствует классу конструктивной пожарной опасности зданий </a:t>
            </a:r>
            <a:r>
              <a:rPr lang="ru-RU" sz="2000" b="1" i="1" dirty="0">
                <a:solidFill>
                  <a:srgbClr val="FF0000"/>
                </a:solidFill>
                <a:latin typeface="Times New Roman" panose="02020603050405020304" pitchFamily="18" charset="0"/>
                <a:cs typeface="Times New Roman" panose="02020603050405020304" pitchFamily="18" charset="0"/>
              </a:rPr>
              <a:t>Со</a:t>
            </a:r>
            <a:r>
              <a:rPr lang="ru-RU" sz="2000" b="1" i="1" dirty="0" smtClean="0">
                <a:solidFill>
                  <a:srgbClr val="00206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По </a:t>
            </a:r>
            <a:r>
              <a:rPr lang="ru-RU" sz="2000" b="1" dirty="0">
                <a:latin typeface="Times New Roman" panose="02020603050405020304" pitchFamily="18" charset="0"/>
                <a:cs typeface="Times New Roman" panose="02020603050405020304" pitchFamily="18" charset="0"/>
              </a:rPr>
              <a:t>габаритам основных помещений:</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максимальная </a:t>
            </a:r>
            <a:r>
              <a:rPr lang="ru-RU" sz="2000" b="1" dirty="0">
                <a:latin typeface="Times New Roman" panose="02020603050405020304" pitchFamily="18" charset="0"/>
                <a:cs typeface="Times New Roman" panose="02020603050405020304" pitchFamily="18" charset="0"/>
              </a:rPr>
              <a:t>высота помещений от пола до пола — </a:t>
            </a:r>
            <a:r>
              <a:rPr lang="ru-RU" sz="2000" b="1" dirty="0">
                <a:solidFill>
                  <a:srgbClr val="FF0000"/>
                </a:solidFill>
                <a:latin typeface="Times New Roman" panose="02020603050405020304" pitchFamily="18" charset="0"/>
                <a:cs typeface="Times New Roman" panose="02020603050405020304" pitchFamily="18" charset="0"/>
              </a:rPr>
              <a:t>4,2 м</a:t>
            </a:r>
            <a:r>
              <a:rPr lang="ru-RU" sz="2000" b="1" dirty="0">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максимальное расстояние между вертикальными несущими конструкциями</a:t>
            </a:r>
            <a:r>
              <a:rPr lang="ru-RU" sz="2000" b="1" dirty="0">
                <a:latin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cs typeface="Times New Roman" panose="02020603050405020304" pitchFamily="18" charset="0"/>
              </a:rPr>
              <a:t>9,0 м</a:t>
            </a:r>
            <a:r>
              <a:rPr lang="ru-RU" sz="2000" b="1" dirty="0" smtClean="0">
                <a:latin typeface="Times New Roman" panose="02020603050405020304" pitchFamily="18" charset="0"/>
                <a:cs typeface="Times New Roman" panose="02020603050405020304" pitchFamily="18" charset="0"/>
              </a:rPr>
              <a:t>.</a:t>
            </a:r>
            <a:endParaRPr lang="ru-RU" sz="2000" b="1" i="1" u="sng"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5184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1" y="0"/>
            <a:ext cx="12192001" cy="6863417"/>
          </a:xfrm>
          <a:prstGeom prst="rect">
            <a:avLst/>
          </a:prstGeom>
        </p:spPr>
        <p:txBody>
          <a:bodyPr wrap="square">
            <a:spAutoFit/>
          </a:bodyPr>
          <a:lstStyle/>
          <a:p>
            <a:pPr algn="ctr">
              <a:spcBef>
                <a:spcPts val="600"/>
              </a:spcBef>
              <a:spcAft>
                <a:spcPts val="600"/>
              </a:spcAft>
            </a:pPr>
            <a:r>
              <a:rPr lang="ru-RU" sz="2000" b="1" dirty="0">
                <a:solidFill>
                  <a:srgbClr val="C00000"/>
                </a:solidFill>
                <a:latin typeface="Times New Roman" panose="02020603050405020304" pitchFamily="18" charset="0"/>
                <a:cs typeface="Times New Roman" panose="02020603050405020304" pitchFamily="18" charset="0"/>
              </a:rPr>
              <a:t>2.Технология АВS бетонирования в несъемной </a:t>
            </a:r>
            <a:r>
              <a:rPr lang="ru-RU" sz="2000" b="1" dirty="0" smtClean="0">
                <a:solidFill>
                  <a:srgbClr val="C00000"/>
                </a:solidFill>
                <a:latin typeface="Times New Roman" panose="02020603050405020304" pitchFamily="18" charset="0"/>
                <a:cs typeface="Times New Roman" panose="02020603050405020304" pitchFamily="18" charset="0"/>
              </a:rPr>
              <a:t>опалубке</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Пенополистирольная </a:t>
            </a:r>
            <a:r>
              <a:rPr lang="ru-RU" sz="2000" b="1" dirty="0">
                <a:latin typeface="Times New Roman" panose="02020603050405020304" pitchFamily="18" charset="0"/>
                <a:cs typeface="Times New Roman" panose="02020603050405020304" pitchFamily="18" charset="0"/>
              </a:rPr>
              <a:t>опалубка ABS из мелкоштучных теплоизолирующих элементов — образец новейших энергосберегающих технологий возведения стен.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Эта </a:t>
            </a:r>
            <a:r>
              <a:rPr lang="ru-RU" sz="2000" b="1" dirty="0">
                <a:latin typeface="Times New Roman" panose="02020603050405020304" pitchFamily="18" charset="0"/>
                <a:cs typeface="Times New Roman" panose="02020603050405020304" pitchFamily="18" charset="0"/>
              </a:rPr>
              <a:t>технология позволяет возводить монолитные бетонные стены, одновременно с двойной тепло- и звукоизоляцией из блоков-модулей, которые легко собираются на строительной </a:t>
            </a:r>
            <a:r>
              <a:rPr lang="ru-RU" sz="2000" b="1" dirty="0" smtClean="0">
                <a:latin typeface="Times New Roman" panose="02020603050405020304" pitchFamily="18" charset="0"/>
                <a:cs typeface="Times New Roman" panose="02020603050405020304" pitchFamily="18" charset="0"/>
              </a:rPr>
              <a:t>площадке.</a:t>
            </a: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Такая </a:t>
            </a:r>
            <a:r>
              <a:rPr lang="ru-RU" sz="2000" b="1" dirty="0">
                <a:latin typeface="Times New Roman" panose="02020603050405020304" pitchFamily="18" charset="0"/>
                <a:cs typeface="Times New Roman" panose="02020603050405020304" pitchFamily="18" charset="0"/>
              </a:rPr>
              <a:t>опалубка нашла достаточно широкое применение в Канаде, на севере США и в Европе. По данной технологии можно возводить здания до 16 этажей.</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a:t>
            </a:r>
            <a:r>
              <a:rPr lang="ru-RU" sz="2000" b="1" dirty="0" smtClean="0">
                <a:solidFill>
                  <a:srgbClr val="002060"/>
                </a:solidFill>
                <a:latin typeface="Times New Roman" panose="02020603050405020304" pitchFamily="18" charset="0"/>
                <a:cs typeface="Times New Roman" panose="02020603050405020304" pitchFamily="18" charset="0"/>
              </a:rPr>
              <a:t>Области </a:t>
            </a:r>
            <a:r>
              <a:rPr lang="ru-RU" sz="2000" b="1" dirty="0">
                <a:solidFill>
                  <a:srgbClr val="002060"/>
                </a:solidFill>
                <a:latin typeface="Times New Roman" panose="02020603050405020304" pitchFamily="18" charset="0"/>
                <a:cs typeface="Times New Roman" panose="02020603050405020304" pitchFamily="18" charset="0"/>
              </a:rPr>
              <a:t>применения пенополистирольной плиты:</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внутренняя </a:t>
            </a:r>
            <a:r>
              <a:rPr lang="ru-RU" sz="2000" b="1" dirty="0">
                <a:solidFill>
                  <a:srgbClr val="002060"/>
                </a:solidFill>
                <a:latin typeface="Times New Roman" panose="02020603050405020304" pitchFamily="18" charset="0"/>
                <a:cs typeface="Times New Roman" panose="02020603050405020304" pitchFamily="18" charset="0"/>
              </a:rPr>
              <a:t>и наружная теплоизоляция стен зданий любого типа; </a:t>
            </a:r>
            <a:endParaRPr lang="ru-RU" sz="2000" b="1" dirty="0" smtClean="0">
              <a:solidFill>
                <a:srgbClr val="002060"/>
              </a:solidFill>
              <a:latin typeface="Times New Roman" panose="02020603050405020304" pitchFamily="18" charset="0"/>
              <a:cs typeface="Times New Roman" panose="02020603050405020304" pitchFamily="18" charset="0"/>
            </a:endParaRP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теплоизоляция </a:t>
            </a:r>
            <a:r>
              <a:rPr lang="ru-RU" sz="2000" b="1" dirty="0">
                <a:solidFill>
                  <a:srgbClr val="002060"/>
                </a:solidFill>
                <a:latin typeface="Times New Roman" panose="02020603050405020304" pitchFamily="18" charset="0"/>
                <a:cs typeface="Times New Roman" panose="02020603050405020304" pitchFamily="18" charset="0"/>
              </a:rPr>
              <a:t>плоских </a:t>
            </a:r>
            <a:r>
              <a:rPr lang="ru-RU" sz="2000" b="1" dirty="0" smtClean="0">
                <a:solidFill>
                  <a:srgbClr val="002060"/>
                </a:solidFill>
                <a:latin typeface="Times New Roman" panose="02020603050405020304" pitchFamily="18" charset="0"/>
                <a:cs typeface="Times New Roman" panose="02020603050405020304" pitchFamily="18" charset="0"/>
              </a:rPr>
              <a:t>крыш;</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теплоизоляция </a:t>
            </a:r>
            <a:r>
              <a:rPr lang="ru-RU" sz="2000" b="1" dirty="0">
                <a:solidFill>
                  <a:srgbClr val="002060"/>
                </a:solidFill>
                <a:latin typeface="Times New Roman" panose="02020603050405020304" pitchFamily="18" charset="0"/>
                <a:cs typeface="Times New Roman" panose="02020603050405020304" pitchFamily="18" charset="0"/>
              </a:rPr>
              <a:t>наклонных кровель (жилье и сельскохозяйственные помещения</a:t>
            </a:r>
            <a:r>
              <a:rPr lang="ru-RU" sz="2000" b="1" dirty="0" smtClean="0">
                <a:solidFill>
                  <a:srgbClr val="002060"/>
                </a:solidFill>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изоляция </a:t>
            </a:r>
            <a:r>
              <a:rPr lang="ru-RU" sz="2000" b="1" dirty="0">
                <a:solidFill>
                  <a:srgbClr val="002060"/>
                </a:solidFill>
                <a:latin typeface="Times New Roman" panose="02020603050405020304" pitchFamily="18" charset="0"/>
                <a:cs typeface="Times New Roman" panose="02020603050405020304" pitchFamily="18" charset="0"/>
              </a:rPr>
              <a:t>железобетонных конструкций у поверхности земли и ниже (цокольные этажи и подвалы);</a:t>
            </a:r>
          </a:p>
          <a:p>
            <a:pPr algn="just">
              <a:spcBef>
                <a:spcPts val="600"/>
              </a:spcBef>
              <a:spcAft>
                <a:spcPts val="600"/>
              </a:spcAft>
            </a:pPr>
            <a:r>
              <a:rPr lang="ru-RU" sz="2000" b="1" dirty="0">
                <a:solidFill>
                  <a:srgbClr val="002060"/>
                </a:solidFill>
                <a:latin typeface="Times New Roman" panose="02020603050405020304" pitchFamily="18" charset="0"/>
                <a:cs typeface="Times New Roman" panose="02020603050405020304" pitchFamily="18" charset="0"/>
              </a:rPr>
              <a:t>теплоизоляция </a:t>
            </a:r>
            <a:r>
              <a:rPr lang="ru-RU" sz="2000" b="1" dirty="0" smtClean="0">
                <a:solidFill>
                  <a:srgbClr val="002060"/>
                </a:solidFill>
                <a:latin typeface="Times New Roman" panose="02020603050405020304" pitchFamily="18" charset="0"/>
                <a:cs typeface="Times New Roman" panose="02020603050405020304" pitchFamily="18" charset="0"/>
              </a:rPr>
              <a:t>полов;</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изоляция </a:t>
            </a:r>
            <a:r>
              <a:rPr lang="ru-RU" sz="2000" b="1" dirty="0">
                <a:solidFill>
                  <a:srgbClr val="002060"/>
                </a:solidFill>
                <a:latin typeface="Times New Roman" panose="02020603050405020304" pitchFamily="18" charset="0"/>
                <a:cs typeface="Times New Roman" panose="02020603050405020304" pitchFamily="18" charset="0"/>
              </a:rPr>
              <a:t>бассейнов, искусственных катков и других </a:t>
            </a:r>
            <a:r>
              <a:rPr lang="ru-RU" sz="2000" b="1" dirty="0" smtClean="0">
                <a:solidFill>
                  <a:srgbClr val="002060"/>
                </a:solidFill>
                <a:latin typeface="Times New Roman" panose="02020603050405020304" pitchFamily="18" charset="0"/>
                <a:cs typeface="Times New Roman" panose="02020603050405020304" pitchFamily="18" charset="0"/>
              </a:rPr>
              <a:t>спортсооружений;</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изоляция </a:t>
            </a:r>
            <a:r>
              <a:rPr lang="ru-RU" sz="2000" b="1" dirty="0">
                <a:solidFill>
                  <a:srgbClr val="002060"/>
                </a:solidFill>
                <a:latin typeface="Times New Roman" panose="02020603050405020304" pitchFamily="18" charset="0"/>
                <a:cs typeface="Times New Roman" panose="02020603050405020304" pitchFamily="18" charset="0"/>
              </a:rPr>
              <a:t>промышленных холодильных камер. </a:t>
            </a:r>
            <a:endParaRPr lang="ru-RU" sz="2000" b="1" dirty="0" smtClean="0">
              <a:solidFill>
                <a:srgbClr val="002060"/>
              </a:solidFill>
              <a:latin typeface="Times New Roman" panose="02020603050405020304" pitchFamily="18" charset="0"/>
              <a:cs typeface="Times New Roman" panose="02020603050405020304" pitchFamily="18" charset="0"/>
            </a:endParaRPr>
          </a:p>
          <a:p>
            <a:pPr algn="just">
              <a:spcBef>
                <a:spcPts val="600"/>
              </a:spcBef>
              <a:spcAft>
                <a:spcPts val="600"/>
              </a:spcAft>
            </a:pP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616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82062"/>
            <a:ext cx="12192000" cy="3677930"/>
          </a:xfrm>
          <a:prstGeom prst="rect">
            <a:avLst/>
          </a:prstGeom>
        </p:spPr>
        <p:txBody>
          <a:bodyPr wrap="square">
            <a:spAutoFit/>
          </a:bodyPr>
          <a:lstStyle/>
          <a:p>
            <a:pPr algn="just">
              <a:spcBef>
                <a:spcPts val="600"/>
              </a:spcBef>
              <a:spcAft>
                <a:spcPts val="600"/>
              </a:spcAft>
            </a:pPr>
            <a:r>
              <a:rPr lang="ru-RU" b="1" dirty="0">
                <a:latin typeface="Times New Roman" panose="02020603050405020304" pitchFamily="18" charset="0"/>
                <a:cs typeface="Times New Roman" panose="02020603050405020304" pitchFamily="18" charset="0"/>
              </a:rPr>
              <a:t>Типоразмеры теплоизоляционной опалубки ABS:</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стандартный элемент (</a:t>
            </a:r>
            <a:r>
              <a:rPr lang="ru-RU" b="1" dirty="0">
                <a:solidFill>
                  <a:srgbClr val="FF0000"/>
                </a:solidFill>
                <a:latin typeface="Times New Roman" panose="02020603050405020304" pitchFamily="18" charset="0"/>
                <a:cs typeface="Times New Roman" panose="02020603050405020304" pitchFamily="18" charset="0"/>
              </a:rPr>
              <a:t>рис. </a:t>
            </a:r>
            <a:r>
              <a:rPr lang="ru-RU" b="1" dirty="0" smtClean="0">
                <a:solidFill>
                  <a:srgbClr val="FF0000"/>
                </a:solidFill>
                <a:latin typeface="Times New Roman" panose="02020603050405020304" pitchFamily="18" charset="0"/>
                <a:cs typeface="Times New Roman" panose="02020603050405020304" pitchFamily="18" charset="0"/>
              </a:rPr>
              <a:t>2</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длина — 1200 мм, ширина — 280 мм, высота — 400 мм, толщина внутренней и наружной стен блока — 63,5 мм;</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левый и правый угловые элементы под 90 градусов (</a:t>
            </a:r>
            <a:r>
              <a:rPr lang="ru-RU" b="1" dirty="0">
                <a:solidFill>
                  <a:srgbClr val="FF0000"/>
                </a:solidFill>
                <a:latin typeface="Times New Roman" panose="02020603050405020304" pitchFamily="18" charset="0"/>
                <a:cs typeface="Times New Roman" panose="02020603050405020304" pitchFamily="18" charset="0"/>
              </a:rPr>
              <a:t>рис. 3</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длина 670 мм + 370 мм, ширина — 280 мм, высота — 400 мм, толщина внутренней и наружной стен блока — 63,5 мм;</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левый и правый угловые элементы под 135 градусов (</a:t>
            </a:r>
            <a:r>
              <a:rPr lang="ru-RU" b="1" dirty="0">
                <a:solidFill>
                  <a:srgbClr val="FF0000"/>
                </a:solidFill>
                <a:latin typeface="Times New Roman" panose="02020603050405020304" pitchFamily="18" charset="0"/>
                <a:cs typeface="Times New Roman" panose="02020603050405020304" pitchFamily="18" charset="0"/>
              </a:rPr>
              <a:t>рис. 4</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длина — 560 мм + 260 мм, ширина — 280 мм, высота — 400 мм, толщина внутренней и наружной стен блока — 63,5 мм.</a:t>
            </a:r>
          </a:p>
          <a:p>
            <a:pPr algn="just"/>
            <a:r>
              <a:rPr lang="ru-RU" b="1" dirty="0" smtClean="0">
                <a:latin typeface="Times New Roman" panose="02020603050405020304" pitchFamily="18" charset="0"/>
                <a:cs typeface="Times New Roman" panose="02020603050405020304" pitchFamily="18" charset="0"/>
              </a:rPr>
              <a:t>Себестоимость </a:t>
            </a:r>
            <a:r>
              <a:rPr lang="ru-RU" b="1" dirty="0">
                <a:latin typeface="Times New Roman" panose="02020603050405020304" pitchFamily="18" charset="0"/>
                <a:cs typeface="Times New Roman" panose="02020603050405020304" pitchFamily="18" charset="0"/>
              </a:rPr>
              <a:t>строительства с применением несъемной опалубки уменьшается, как минимум, в 1,5—2 раза по сравнению с традиционными методами.</a:t>
            </a:r>
          </a:p>
          <a:p>
            <a:pPr algn="just"/>
            <a:r>
              <a:rPr lang="ru-RU" b="1" dirty="0">
                <a:solidFill>
                  <a:srgbClr val="FF0000"/>
                </a:solidFill>
                <a:latin typeface="Times New Roman" panose="02020603050405020304" pitchFamily="18" charset="0"/>
                <a:cs typeface="Times New Roman" panose="02020603050405020304" pitchFamily="18" charset="0"/>
              </a:rPr>
              <a:t>При использовании традиционных материалов строительство дома растягивается на годы. Если же вы строите с применением несъемной опалубки, та же площадь стены возводится примерно в 10 раз быстрее!</a:t>
            </a:r>
          </a:p>
        </p:txBody>
      </p:sp>
      <p:pic>
        <p:nvPicPr>
          <p:cNvPr id="4" name="Рисунок 3" descr="https://studfile.net/html/2706/72/html_LG3biyrFsL.cJS8/htmlconvd-gquno7189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8950" t="59308" r="27639"/>
          <a:stretch/>
        </p:blipFill>
        <p:spPr bwMode="auto">
          <a:xfrm>
            <a:off x="8380220" y="3935148"/>
            <a:ext cx="3600765" cy="2294106"/>
          </a:xfrm>
          <a:prstGeom prst="rect">
            <a:avLst/>
          </a:prstGeom>
          <a:noFill/>
          <a:ln>
            <a:solidFill>
              <a:schemeClr val="tx1"/>
            </a:solidFill>
          </a:ln>
        </p:spPr>
      </p:pic>
      <p:pic>
        <p:nvPicPr>
          <p:cNvPr id="6" name="Рисунок 5" descr="https://studfile.net/html/2706/72/html_LG3biyrFsL.cJS8/htmlconvd-gquno7189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r="53652" b="59187"/>
          <a:stretch/>
        </p:blipFill>
        <p:spPr bwMode="auto">
          <a:xfrm>
            <a:off x="113568" y="3935148"/>
            <a:ext cx="3485417" cy="2294106"/>
          </a:xfrm>
          <a:prstGeom prst="rect">
            <a:avLst/>
          </a:prstGeom>
          <a:noFill/>
          <a:ln>
            <a:solidFill>
              <a:schemeClr val="tx1"/>
            </a:solidFill>
          </a:ln>
        </p:spPr>
      </p:pic>
      <p:pic>
        <p:nvPicPr>
          <p:cNvPr id="7" name="Рисунок 6" descr="https://studfile.net/html/2706/72/html_LG3biyrFsL.cJS8/htmlconvd-gquno7189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53518" r="3071" b="59149"/>
          <a:stretch/>
        </p:blipFill>
        <p:spPr bwMode="auto">
          <a:xfrm>
            <a:off x="4193355" y="3935148"/>
            <a:ext cx="3635304" cy="2294106"/>
          </a:xfrm>
          <a:prstGeom prst="rect">
            <a:avLst/>
          </a:prstGeom>
          <a:noFill/>
          <a:ln>
            <a:solidFill>
              <a:schemeClr val="tx1"/>
            </a:solidFill>
          </a:ln>
        </p:spPr>
      </p:pic>
      <p:sp>
        <p:nvSpPr>
          <p:cNvPr id="3" name="Прямоугольник 2"/>
          <p:cNvSpPr/>
          <p:nvPr/>
        </p:nvSpPr>
        <p:spPr>
          <a:xfrm>
            <a:off x="22195" y="6358961"/>
            <a:ext cx="3245440" cy="369332"/>
          </a:xfrm>
          <a:prstGeom prst="rect">
            <a:avLst/>
          </a:prstGeom>
        </p:spPr>
        <p:txBody>
          <a:bodyPr wrap="non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2</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Стандартный элемент</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4150546" y="6232102"/>
            <a:ext cx="3678113" cy="646331"/>
          </a:xfrm>
          <a:prstGeom prst="rect">
            <a:avLst/>
          </a:prstGeom>
        </p:spPr>
        <p:txBody>
          <a:bodyPr wrap="squar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Левый и правый угловые элементы под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90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градусов</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8423029" y="6220462"/>
            <a:ext cx="3727935" cy="646331"/>
          </a:xfrm>
          <a:prstGeom prst="rect">
            <a:avLst/>
          </a:prstGeom>
        </p:spPr>
        <p:txBody>
          <a:bodyPr wrap="squar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4.</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Левый и правый угловые элементы под 135 градусов</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76540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3939540"/>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Специальная конструкция замков позволяет быстро и точно соединять блоки, подобно сборке кубиков в популярной детской игре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ЛЕГО</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и препятствует вытеканию бетона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5 и 6</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180975" algn="just">
              <a:spcBef>
                <a:spcPts val="600"/>
              </a:spcBef>
              <a:spcAft>
                <a:spcPts val="600"/>
              </a:spcAft>
            </a:pPr>
            <a:endParaRPr lang="ru-RU"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ctr">
              <a:spcBef>
                <a:spcPts val="600"/>
              </a:spcBef>
              <a:spcAft>
                <a:spcPts val="600"/>
              </a:spcAft>
            </a:pPr>
            <a:r>
              <a:rPr lang="ru-RU" sz="2000"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Рисунок 5 и 6</a:t>
            </a:r>
            <a:endParaRPr lang="ru-RU"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studfile.net/html/2706/72/html_LG3biyrFsL.cJS8/htmlconvd-gquno7190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0476" r="6723" b="73550"/>
          <a:stretch/>
        </p:blipFill>
        <p:spPr bwMode="auto">
          <a:xfrm>
            <a:off x="84260" y="707885"/>
            <a:ext cx="5331068" cy="2784506"/>
          </a:xfrm>
          <a:prstGeom prst="rect">
            <a:avLst/>
          </a:prstGeom>
          <a:noFill/>
          <a:ln>
            <a:solidFill>
              <a:schemeClr val="tx1"/>
            </a:solidFill>
          </a:ln>
        </p:spPr>
      </p:pic>
      <p:pic>
        <p:nvPicPr>
          <p:cNvPr id="6" name="Рисунок 5" descr="https://studfile.net/html/2706/72/html_LG3biyrFsL.cJS8/htmlconvd-gquno7190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30369" b="44075"/>
          <a:stretch/>
        </p:blipFill>
        <p:spPr bwMode="auto">
          <a:xfrm>
            <a:off x="5520836" y="721649"/>
            <a:ext cx="6565656" cy="2770742"/>
          </a:xfrm>
          <a:prstGeom prst="rect">
            <a:avLst/>
          </a:prstGeom>
          <a:noFill/>
          <a:ln>
            <a:solidFill>
              <a:schemeClr val="tx1"/>
            </a:solidFill>
          </a:ln>
        </p:spPr>
      </p:pic>
      <p:pic>
        <p:nvPicPr>
          <p:cNvPr id="7" name="Рисунок 6" descr="https://studfile.net/html/2706/72/html_LG3biyrFsL.cJS8/htmlconvd-gquno7190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0707" t="60289" r="26767"/>
          <a:stretch/>
        </p:blipFill>
        <p:spPr bwMode="auto">
          <a:xfrm>
            <a:off x="84260" y="3716215"/>
            <a:ext cx="2881678" cy="3048000"/>
          </a:xfrm>
          <a:prstGeom prst="rect">
            <a:avLst/>
          </a:prstGeom>
          <a:noFill/>
          <a:ln>
            <a:solidFill>
              <a:schemeClr val="tx1"/>
            </a:solidFill>
          </a:ln>
        </p:spPr>
      </p:pic>
      <p:sp>
        <p:nvSpPr>
          <p:cNvPr id="3" name="Прямоугольник 2"/>
          <p:cNvSpPr/>
          <p:nvPr/>
        </p:nvSpPr>
        <p:spPr>
          <a:xfrm>
            <a:off x="3060822" y="4079631"/>
            <a:ext cx="9036294" cy="2554545"/>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Нет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особых квалификационных требований к бригаде строителей. Поэтому затраты на оплату труда строителей примерно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3—4 раза меньше</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при возведении стен из кирпича.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Стоимость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м2 стены в 1,5—2 раза ниже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стоимости стены из кирпича, аналогичной по теплосбережению.</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Малый вес несъемной опалубки позволяет обходиться на стройке без грузоподъемных механизмов большой мощности</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3401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5016758"/>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Структура пенополистирола обеспечивает его уникальные теплоизоляционные свойства (при средней плотности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20 кг/м3</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и теплопроводности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 Вт/м К</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стена имеет сопротивление теплопередаче &gt;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3,5 м2К/Вт</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Особые теплоизоляционные характеристики пенополистирола позволяют уменьшить расходы на отопление зимой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3—4 раза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сравнению с кирпичными и деревянными домами 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8 раз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сравнению с домами из железобетона.</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 применением несъемной опалубки возможно вести строительство круглый год практически во всех климатических зонах России.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Высокие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теплоизоляционные свойства блоков позволяют выполнять работы по бетонированию при минусовых температурах, что уменьшает сроки строительства в различных климатических условиях.</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Жесткая каркасная силовая конструкция домов, построенных из пенополистирольных блоков, при их малом весе обеспечивает надежные антисейсмические свойства объектам, построенным по данной технологии, сводят на нет риск обрушивания конструкций, что проверено на практике строительства в сейсмоактивных регионах.</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47324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555641"/>
          </a:xfrm>
          <a:prstGeom prst="rect">
            <a:avLst/>
          </a:prstGeom>
        </p:spPr>
        <p:txBody>
          <a:bodyPr wrap="square">
            <a:spAutoFit/>
          </a:bodyPr>
          <a:lstStyle/>
          <a:p>
            <a:pPr algn="ctr">
              <a:spcBef>
                <a:spcPts val="600"/>
              </a:spcBef>
              <a:spcAft>
                <a:spcPts val="600"/>
              </a:spcAft>
            </a:pPr>
            <a:r>
              <a:rPr lang="ru-RU" sz="2000" b="1" dirty="0">
                <a:solidFill>
                  <a:srgbClr val="C00000"/>
                </a:solidFill>
                <a:latin typeface="Times New Roman" panose="02020603050405020304" pitchFamily="18" charset="0"/>
                <a:cs typeface="Times New Roman" panose="02020603050405020304" pitchFamily="18" charset="0"/>
              </a:rPr>
              <a:t>3.Технология ИЗОДОМ (Россия</a:t>
            </a:r>
            <a:r>
              <a:rPr lang="ru-RU" sz="2000" b="1" dirty="0" smtClean="0">
                <a:solidFill>
                  <a:srgbClr val="C0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Технология </a:t>
            </a:r>
            <a:r>
              <a:rPr lang="ru-RU" sz="2000" b="1" dirty="0">
                <a:latin typeface="Times New Roman" panose="02020603050405020304" pitchFamily="18" charset="0"/>
                <a:cs typeface="Times New Roman" panose="02020603050405020304" pitchFamily="18" charset="0"/>
              </a:rPr>
              <a:t>быстрого возведения стен из монолитного железобетона с помощью несъемной опалубки из специального твердого самозатухающего пенополистирола получила название </a:t>
            </a:r>
            <a:r>
              <a:rPr lang="ru-RU" sz="2000" b="1" i="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Блоки </a:t>
            </a:r>
            <a:r>
              <a:rPr lang="ru-RU" sz="2000" b="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 представляют собой две пластины из специального строительного пенополистирола, соединенные перемычками из того же материала или </a:t>
            </a:r>
            <a:r>
              <a:rPr lang="ru-RU" sz="2000" b="1" dirty="0">
                <a:solidFill>
                  <a:srgbClr val="FF0000"/>
                </a:solidFill>
                <a:latin typeface="Times New Roman" panose="02020603050405020304" pitchFamily="18" charset="0"/>
                <a:cs typeface="Times New Roman" panose="02020603050405020304" pitchFamily="18" charset="0"/>
              </a:rPr>
              <a:t>ПВХ</a:t>
            </a:r>
            <a:r>
              <a:rPr lang="ru-RU" sz="2000" b="1" dirty="0">
                <a:latin typeface="Times New Roman" panose="02020603050405020304" pitchFamily="18" charset="0"/>
                <a:cs typeface="Times New Roman" panose="02020603050405020304" pitchFamily="18" charset="0"/>
              </a:rPr>
              <a:t>. Блоки практически невесомы и их легко поднимает ребенок. Они имеют полости, которые в процессе строительства армируются и заполняются бетоном.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Верхняя </a:t>
            </a:r>
            <a:r>
              <a:rPr lang="ru-RU" sz="2000" b="1" dirty="0">
                <a:latin typeface="Times New Roman" panose="02020603050405020304" pitchFamily="18" charset="0"/>
                <a:cs typeface="Times New Roman" panose="02020603050405020304" pitchFamily="18" charset="0"/>
              </a:rPr>
              <a:t>и нижняя плоскости элементов системы </a:t>
            </a:r>
            <a:r>
              <a:rPr lang="ru-RU" sz="2000" b="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 снабжены специальными </a:t>
            </a:r>
            <a:r>
              <a:rPr lang="ru-RU" sz="2000" b="1" dirty="0" smtClean="0">
                <a:latin typeface="Times New Roman" panose="02020603050405020304" pitchFamily="18" charset="0"/>
                <a:cs typeface="Times New Roman" panose="02020603050405020304" pitchFamily="18" charset="0"/>
              </a:rPr>
              <a:t>замка</a:t>
            </a:r>
            <a:r>
              <a:rPr lang="ru-RU" sz="2000" b="1" dirty="0">
                <a:latin typeface="Times New Roman" panose="02020603050405020304" pitchFamily="18" charset="0"/>
                <a:cs typeface="Times New Roman" panose="02020603050405020304" pitchFamily="18" charset="0"/>
              </a:rPr>
              <a:t>ми сложной формы, подобно сборке кубиков в популярной детской игре </a:t>
            </a:r>
            <a:r>
              <a:rPr lang="ru-RU" sz="2000" b="1" dirty="0">
                <a:solidFill>
                  <a:srgbClr val="FF0000"/>
                </a:solidFill>
                <a:latin typeface="Times New Roman" panose="02020603050405020304" pitchFamily="18" charset="0"/>
                <a:cs typeface="Times New Roman" panose="02020603050405020304" pitchFamily="18" charset="0"/>
              </a:rPr>
              <a:t>"ЛЕГО". </a:t>
            </a:r>
            <a:r>
              <a:rPr lang="ru-RU" sz="2000" b="1" dirty="0">
                <a:latin typeface="Times New Roman" panose="02020603050405020304" pitchFamily="18" charset="0"/>
                <a:cs typeface="Times New Roman" panose="02020603050405020304" pitchFamily="18" charset="0"/>
              </a:rPr>
              <a:t>Их конструкция позволяет отказаться от применения временных подпорных элементов и идеально выдерживает геометрические размеры стен, обеспечивая герметичность соединений и блокируя вытекание </a:t>
            </a:r>
            <a:r>
              <a:rPr lang="ru-RU" sz="2000" b="1" dirty="0" smtClean="0">
                <a:latin typeface="Times New Roman" panose="02020603050405020304" pitchFamily="18" charset="0"/>
                <a:cs typeface="Times New Roman" panose="02020603050405020304" pitchFamily="18" charset="0"/>
              </a:rPr>
              <a:t>бетона.</a:t>
            </a: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На </a:t>
            </a:r>
            <a:r>
              <a:rPr lang="ru-RU" sz="2000" b="1" dirty="0">
                <a:latin typeface="Times New Roman" panose="02020603050405020304" pitchFamily="18" charset="0"/>
                <a:cs typeface="Times New Roman" panose="02020603050405020304" pitchFamily="18" charset="0"/>
              </a:rPr>
              <a:t>внутренних поверхностях все блоки имеют пазы </a:t>
            </a:r>
            <a:r>
              <a:rPr lang="ru-RU" sz="2000" b="1" dirty="0">
                <a:solidFill>
                  <a:srgbClr val="FF0000"/>
                </a:solidFill>
                <a:latin typeface="Times New Roman" panose="02020603050405020304" pitchFamily="18" charset="0"/>
                <a:cs typeface="Times New Roman" panose="02020603050405020304" pitchFamily="18" charset="0"/>
              </a:rPr>
              <a:t>в форме "ласточкин хвост", </a:t>
            </a:r>
            <a:r>
              <a:rPr lang="ru-RU" sz="2000" b="1" dirty="0">
                <a:latin typeface="Times New Roman" panose="02020603050405020304" pitchFamily="18" charset="0"/>
                <a:cs typeface="Times New Roman" panose="02020603050405020304" pitchFamily="18" charset="0"/>
              </a:rPr>
              <a:t>что обеспечивает надежность сцепления бетона со стенками блока.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Можно </a:t>
            </a:r>
            <a:r>
              <a:rPr lang="ru-RU" sz="2000" b="1" dirty="0">
                <a:latin typeface="Times New Roman" panose="02020603050405020304" pitchFamily="18" charset="0"/>
                <a:cs typeface="Times New Roman" panose="02020603050405020304" pitchFamily="18" charset="0"/>
              </a:rPr>
              <a:t>разрезать блоки ручной пилой по размерам, соответствующим проекту. Оставшаяся часть блока так же идет в дело, что позволяет отнести технологию </a:t>
            </a:r>
            <a:r>
              <a:rPr lang="ru-RU" sz="2000" b="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 в разряд безотходных.</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Опалубка </a:t>
            </a:r>
            <a:r>
              <a:rPr lang="ru-RU" sz="2000" b="1" dirty="0">
                <a:latin typeface="Times New Roman" panose="02020603050405020304" pitchFamily="18" charset="0"/>
                <a:cs typeface="Times New Roman" panose="02020603050405020304" pitchFamily="18" charset="0"/>
              </a:rPr>
              <a:t>одновременно является идеально ровной поверхностью, готовой под отделку любыми материалами. Отделка крепится либо клеевым соединением с полистиролом, либо механическим креплением в тело бетона</a:t>
            </a:r>
            <a:r>
              <a:rPr lang="ru-RU" sz="2000" b="1" dirty="0" smtClean="0">
                <a:latin typeface="Times New Roman" panose="02020603050405020304" pitchFamily="18" charset="0"/>
                <a:cs typeface="Times New Roman" panose="02020603050405020304" pitchFamily="18" charset="0"/>
              </a:rPr>
              <a:t>.</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8869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632585"/>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Таким образом, в ходе одной технологической операции возводится монолитная железобетонная стена, имеющая с внутренней и наружной сторон тепло- и звукоизоляционную оболочку, которая полностью исключает образование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мостиков холода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Наружный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слой утеплителя ограждает и защищает монолитную конструкцию от воздействия внешних факторов окружающей среды, в частности от промерзания, а внутренний слой служит барьером по теплообмену между нагретым воздухом и стенами.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Вы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сразу получаете теплый и очень прочный дом за удивительно короткий срок. </a:t>
            </a:r>
            <a:endPar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Ассортимент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блоков позволяет подобрать модули с толщиной наружного утепления, соответствующей климатической зоне застройки.</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своей структуре пенополистирол схож со структурой природного материала, как кора пробкового дерева, он состоит из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микрогранул</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Внешне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пенополистирол похож на пенопласт, но отличается по своим физико-механическим свойствам, благодаря которым заслужил особое внимание как утеплитель и как форма для опалубки, которую не распирает бетон</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180975" algn="just">
              <a:spcBef>
                <a:spcPts val="600"/>
              </a:spcBef>
              <a:spcAft>
                <a:spcPts val="600"/>
              </a:spcAft>
            </a:pPr>
            <a:r>
              <a:rPr lang="ru-RU" sz="2000" b="1" dirty="0">
                <a:solidFill>
                  <a:srgbClr val="002060"/>
                </a:solidFill>
                <a:latin typeface="Times New Roman" panose="02020603050405020304" pitchFamily="18" charset="0"/>
                <a:cs typeface="Times New Roman" panose="02020603050405020304" pitchFamily="18" charset="0"/>
              </a:rPr>
              <a:t>При строительстве зданий можно использовать любые виды перекрытий: </a:t>
            </a:r>
            <a:endParaRPr lang="ru-RU" sz="2000" b="1" dirty="0" smtClean="0">
              <a:solidFill>
                <a:srgbClr val="002060"/>
              </a:solidFill>
              <a:latin typeface="Times New Roman" panose="02020603050405020304" pitchFamily="18" charset="0"/>
              <a:cs typeface="Times New Roman" panose="02020603050405020304" pitchFamily="18" charset="0"/>
            </a:endParaRPr>
          </a:p>
          <a:p>
            <a:pPr marL="342900" indent="-342900" algn="jus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пустотные </a:t>
            </a:r>
            <a:r>
              <a:rPr lang="ru-RU" sz="2000" b="1" i="1" dirty="0">
                <a:solidFill>
                  <a:srgbClr val="002060"/>
                </a:solidFill>
                <a:latin typeface="Times New Roman" panose="02020603050405020304" pitchFamily="18" charset="0"/>
                <a:cs typeface="Times New Roman" panose="02020603050405020304" pitchFamily="18" charset="0"/>
              </a:rPr>
              <a:t>бетонные плиты,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marL="342900" indent="-342900" algn="jus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монолитную </a:t>
            </a:r>
            <a:r>
              <a:rPr lang="ru-RU" sz="2000" b="1" i="1" dirty="0">
                <a:solidFill>
                  <a:srgbClr val="002060"/>
                </a:solidFill>
                <a:latin typeface="Times New Roman" panose="02020603050405020304" pitchFamily="18" charset="0"/>
                <a:cs typeface="Times New Roman" panose="02020603050405020304" pitchFamily="18" charset="0"/>
              </a:rPr>
              <a:t>плиту перекрытия,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marL="342900" indent="-342900" algn="jus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классические </a:t>
            </a:r>
            <a:r>
              <a:rPr lang="ru-RU" sz="2000" b="1" i="1" dirty="0">
                <a:solidFill>
                  <a:srgbClr val="002060"/>
                </a:solidFill>
                <a:latin typeface="Times New Roman" panose="02020603050405020304" pitchFamily="18" charset="0"/>
                <a:cs typeface="Times New Roman" panose="02020603050405020304" pitchFamily="18" charset="0"/>
              </a:rPr>
              <a:t>конструкции деревянных перекрытий. </a:t>
            </a:r>
            <a:endParaRPr lang="ru-RU" sz="20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3380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5632311"/>
          </a:xfrm>
          <a:prstGeom prst="rect">
            <a:avLst/>
          </a:prstGeom>
        </p:spPr>
        <p:txBody>
          <a:bodyPr wrap="square">
            <a:spAutoFit/>
          </a:bodyPr>
          <a:lstStyle/>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Параметры стен ИЗОДОМ:</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толщина конструкции:</a:t>
            </a:r>
            <a:endPar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блок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25МСО — 25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15 см — бетон, 10(5+5)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-блок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25МСР — 25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15 см — бетон, 10(5+5)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-блок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30- и 35МСР — 30 и 35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15 или 20 см — бетон, 10(5+5) и 15(10+5)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-фундамент-лента</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60МСР — 30 и 35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40 см — бетон, 20(10+10)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-масса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(без отделки) —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280—340 кг/м2</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-расход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бетона —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около 0,125—0,14 м3 на 1 м2</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-расход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арматуры,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до 10 кг/м2 (для зданий выше 3-х этажей);</a:t>
            </a:r>
            <a:endParaRPr lang="ru-RU" sz="20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-коэффициент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теплопроводности —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0,036 Вт/</a:t>
            </a:r>
            <a:r>
              <a:rPr lang="ru-RU" sz="20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м·К</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-паропроницаемость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0,032 мг/</a:t>
            </a:r>
            <a:r>
              <a:rPr lang="ru-RU" sz="20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м·ч·Па</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-влагопоглощение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(за 24 часа, по объему)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0,1 </a:t>
            </a:r>
            <a:r>
              <a:rPr lang="ru-RU" sz="2000"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ru-RU" sz="2000" b="1" i="1" dirty="0" smtClean="0">
                <a:solidFill>
                  <a:srgbClr val="002060"/>
                </a:solidFill>
                <a:latin typeface="Times New Roman" panose="02020603050405020304" pitchFamily="18" charset="0"/>
                <a:cs typeface="Times New Roman" panose="02020603050405020304" pitchFamily="18" charset="0"/>
              </a:rPr>
              <a:t>-акустическая </a:t>
            </a:r>
            <a:r>
              <a:rPr lang="ru-RU" sz="2000" b="1" i="1" dirty="0">
                <a:solidFill>
                  <a:srgbClr val="002060"/>
                </a:solidFill>
                <a:latin typeface="Times New Roman" panose="02020603050405020304" pitchFamily="18" charset="0"/>
                <a:cs typeface="Times New Roman" panose="02020603050405020304" pitchFamily="18" charset="0"/>
              </a:rPr>
              <a:t>изоляция — </a:t>
            </a:r>
            <a:r>
              <a:rPr lang="ru-RU" sz="2000" b="1" i="1" dirty="0">
                <a:solidFill>
                  <a:srgbClr val="FF0000"/>
                </a:solidFill>
                <a:latin typeface="Times New Roman" panose="02020603050405020304" pitchFamily="18" charset="0"/>
                <a:cs typeface="Times New Roman" panose="02020603050405020304" pitchFamily="18" charset="0"/>
              </a:rPr>
              <a:t>46 </a:t>
            </a:r>
            <a:r>
              <a:rPr lang="ru-RU" sz="2000" b="1" dirty="0" smtClean="0">
                <a:solidFill>
                  <a:srgbClr val="FF0000"/>
                </a:solidFill>
                <a:latin typeface="Times New Roman" panose="02020603050405020304" pitchFamily="18" charset="0"/>
                <a:cs typeface="Times New Roman" panose="02020603050405020304" pitchFamily="18" charset="0"/>
              </a:rPr>
              <a:t>д</a:t>
            </a:r>
            <a:r>
              <a:rPr lang="ru-RU" sz="2000" b="1" i="1" dirty="0" smtClean="0">
                <a:solidFill>
                  <a:srgbClr val="FF0000"/>
                </a:solidFill>
                <a:latin typeface="Times New Roman" panose="02020603050405020304" pitchFamily="18" charset="0"/>
                <a:cs typeface="Times New Roman" panose="02020603050405020304" pitchFamily="18" charset="0"/>
              </a:rPr>
              <a:t>Б</a:t>
            </a:r>
            <a:r>
              <a:rPr lang="ru-RU" sz="2000" b="1" i="1" dirty="0">
                <a:solidFill>
                  <a:srgbClr val="FF0000"/>
                </a:solidFill>
                <a:latin typeface="Times New Roman" panose="02020603050405020304" pitchFamily="18" charset="0"/>
                <a:cs typeface="Times New Roman" panose="02020603050405020304" pitchFamily="18" charset="0"/>
              </a:rPr>
              <a:t>;</a:t>
            </a:r>
          </a:p>
          <a:p>
            <a:pPr algn="just"/>
            <a:r>
              <a:rPr lang="ru-RU" sz="2000" b="1" i="1" dirty="0" smtClean="0">
                <a:solidFill>
                  <a:srgbClr val="002060"/>
                </a:solidFill>
                <a:latin typeface="Times New Roman" panose="02020603050405020304" pitchFamily="18" charset="0"/>
                <a:cs typeface="Times New Roman" panose="02020603050405020304" pitchFamily="18" charset="0"/>
              </a:rPr>
              <a:t>-сопротивление </a:t>
            </a:r>
            <a:r>
              <a:rPr lang="ru-RU" sz="2000" b="1" i="1" dirty="0">
                <a:solidFill>
                  <a:srgbClr val="002060"/>
                </a:solidFill>
                <a:latin typeface="Times New Roman" panose="02020603050405020304" pitchFamily="18" charset="0"/>
                <a:cs typeface="Times New Roman" panose="02020603050405020304" pitchFamily="18" charset="0"/>
              </a:rPr>
              <a:t>теплопередаче — </a:t>
            </a:r>
            <a:r>
              <a:rPr lang="ru-RU" sz="2000" b="1" i="1" dirty="0">
                <a:solidFill>
                  <a:srgbClr val="FF0000"/>
                </a:solidFill>
                <a:latin typeface="Times New Roman" panose="02020603050405020304" pitchFamily="18" charset="0"/>
                <a:cs typeface="Times New Roman" panose="02020603050405020304" pitchFamily="18" charset="0"/>
              </a:rPr>
              <a:t>более 3,2 м2·С/Вт</a:t>
            </a:r>
            <a:r>
              <a:rPr lang="ru-RU" sz="2000" b="1" i="1" dirty="0">
                <a:solidFill>
                  <a:srgbClr val="002060"/>
                </a:solidFill>
                <a:latin typeface="Times New Roman" panose="02020603050405020304" pitchFamily="18" charset="0"/>
                <a:cs typeface="Times New Roman" panose="02020603050405020304" pitchFamily="18" charset="0"/>
              </a:rPr>
              <a:t>;</a:t>
            </a:r>
          </a:p>
          <a:p>
            <a:pPr algn="just"/>
            <a:r>
              <a:rPr lang="ru-RU" sz="2000" b="1" i="1" dirty="0">
                <a:solidFill>
                  <a:srgbClr val="002060"/>
                </a:solidFill>
                <a:latin typeface="Times New Roman" panose="02020603050405020304" pitchFamily="18" charset="0"/>
                <a:cs typeface="Times New Roman" panose="02020603050405020304" pitchFamily="18" charset="0"/>
              </a:rPr>
              <a:t>-</a:t>
            </a:r>
            <a:r>
              <a:rPr lang="ru-RU" sz="2000" b="1" i="1" dirty="0" smtClean="0">
                <a:solidFill>
                  <a:srgbClr val="002060"/>
                </a:solidFill>
                <a:latin typeface="Times New Roman" panose="02020603050405020304" pitchFamily="18" charset="0"/>
                <a:cs typeface="Times New Roman" panose="02020603050405020304" pitchFamily="18" charset="0"/>
              </a:rPr>
              <a:t>предел </a:t>
            </a:r>
            <a:r>
              <a:rPr lang="ru-RU" sz="2000" b="1" i="1" dirty="0">
                <a:solidFill>
                  <a:srgbClr val="002060"/>
                </a:solidFill>
                <a:latin typeface="Times New Roman" panose="02020603050405020304" pitchFamily="18" charset="0"/>
                <a:cs typeface="Times New Roman" panose="02020603050405020304" pitchFamily="18" charset="0"/>
              </a:rPr>
              <a:t>огнестойкости — </a:t>
            </a:r>
            <a:r>
              <a:rPr lang="ru-RU" sz="2000" b="1" i="1" dirty="0">
                <a:solidFill>
                  <a:srgbClr val="FF0000"/>
                </a:solidFill>
                <a:latin typeface="Times New Roman" panose="02020603050405020304" pitchFamily="18" charset="0"/>
                <a:cs typeface="Times New Roman" panose="02020603050405020304" pitchFamily="18" charset="0"/>
              </a:rPr>
              <a:t>II степень (самозатухающий).</a:t>
            </a:r>
          </a:p>
          <a:p>
            <a:pPr algn="just">
              <a:spcBef>
                <a:spcPts val="600"/>
              </a:spcBef>
              <a:spcAft>
                <a:spcPts val="600"/>
              </a:spcAft>
            </a:pP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studfile.net/html/2706/72/html_LG3biyrFsL.cJS8/htmlconvd-gquno7193x1.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104185" y="2428874"/>
            <a:ext cx="4994030" cy="3495258"/>
          </a:xfrm>
          <a:prstGeom prst="rect">
            <a:avLst/>
          </a:prstGeom>
          <a:noFill/>
          <a:ln>
            <a:noFill/>
          </a:ln>
        </p:spPr>
      </p:pic>
      <p:sp>
        <p:nvSpPr>
          <p:cNvPr id="3" name="Прямоугольник 2"/>
          <p:cNvSpPr/>
          <p:nvPr/>
        </p:nvSpPr>
        <p:spPr>
          <a:xfrm>
            <a:off x="0" y="5226785"/>
            <a:ext cx="6717323" cy="1631216"/>
          </a:xfrm>
          <a:prstGeom prst="rect">
            <a:avLst/>
          </a:prstGeom>
        </p:spPr>
        <p:txBody>
          <a:bodyPr wrap="square">
            <a:spAutoFit/>
          </a:bodyPr>
          <a:lstStyle/>
          <a:p>
            <a:pPr indent="180975" algn="just">
              <a:spcAft>
                <a:spcPts val="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Для наружной отделки стен подходят любые системы фасадных конструкций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системы мокрого типа, сайдинг, облицовочный кирпич. </a:t>
            </a:r>
            <a:endPar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Aft>
                <a:spcPts val="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Внутреннюю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отделку можно осуществлять с помощью гипсокартонных плит.</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6822831" y="5924133"/>
            <a:ext cx="5263661" cy="707886"/>
          </a:xfrm>
          <a:prstGeom prst="rect">
            <a:avLst/>
          </a:prstGeom>
        </p:spPr>
        <p:txBody>
          <a:bodyPr wrap="square">
            <a:spAutoFit/>
          </a:bodyPr>
          <a:lstStyle/>
          <a:p>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Сравнение по теплосбережению толщины стены из различных материалов</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27147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818138410"/>
              </p:ext>
            </p:extLst>
          </p:nvPr>
        </p:nvGraphicFramePr>
        <p:xfrm>
          <a:off x="0" y="504093"/>
          <a:ext cx="12191999" cy="6353907"/>
        </p:xfrm>
        <a:graphic>
          <a:graphicData uri="http://schemas.openxmlformats.org/drawingml/2006/table">
            <a:tbl>
              <a:tblPr firstRow="1" firstCol="1" bandRow="1">
                <a:tableStyleId>{5C22544A-7EE6-4342-B048-85BDC9FD1C3A}</a:tableStyleId>
              </a:tblPr>
              <a:tblGrid>
                <a:gridCol w="6271846">
                  <a:extLst>
                    <a:ext uri="{9D8B030D-6E8A-4147-A177-3AD203B41FA5}">
                      <a16:colId xmlns:a16="http://schemas.microsoft.com/office/drawing/2014/main" val="2402965725"/>
                    </a:ext>
                  </a:extLst>
                </a:gridCol>
                <a:gridCol w="2026130">
                  <a:extLst>
                    <a:ext uri="{9D8B030D-6E8A-4147-A177-3AD203B41FA5}">
                      <a16:colId xmlns:a16="http://schemas.microsoft.com/office/drawing/2014/main" val="778008846"/>
                    </a:ext>
                  </a:extLst>
                </a:gridCol>
                <a:gridCol w="1854209">
                  <a:extLst>
                    <a:ext uri="{9D8B030D-6E8A-4147-A177-3AD203B41FA5}">
                      <a16:colId xmlns:a16="http://schemas.microsoft.com/office/drawing/2014/main" val="2476996472"/>
                    </a:ext>
                  </a:extLst>
                </a:gridCol>
                <a:gridCol w="2039814">
                  <a:extLst>
                    <a:ext uri="{9D8B030D-6E8A-4147-A177-3AD203B41FA5}">
                      <a16:colId xmlns:a16="http://schemas.microsoft.com/office/drawing/2014/main" val="2212837998"/>
                    </a:ext>
                  </a:extLst>
                </a:gridCol>
              </a:tblGrid>
              <a:tr h="585763">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Материал стен</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Стоимость 1м2</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Сопротивление</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Толщина</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854365269"/>
                  </a:ext>
                </a:extLst>
              </a:tr>
              <a:tr h="390508">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готовой стены ($)</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теплопередаче</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стены</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3958243270"/>
                  </a:ext>
                </a:extLst>
              </a:tr>
              <a:tr h="488136">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R = м2 С/Вт</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547360827"/>
                  </a:ext>
                </a:extLst>
              </a:tr>
              <a:tr h="122034">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375"/>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934941900"/>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Керамзитобетонные блоки — 400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4205230239"/>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Пенополистирол — 70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95</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3,06</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560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661815127"/>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Отделочные блоки — 100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75004067"/>
                  </a:ext>
                </a:extLst>
              </a:tr>
              <a:tr h="97627">
                <a:tc>
                  <a:txBody>
                    <a:bodyPr/>
                    <a:lstStyle/>
                    <a:p>
                      <a:pPr>
                        <a:lnSpc>
                          <a:spcPts val="3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064592577"/>
                  </a:ext>
                </a:extLst>
              </a:tr>
              <a:tr h="488136">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Пено- и газобетонные блоки — 200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3710618277"/>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Пенополистирол — 125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42</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337</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450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553478476"/>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Кирпич силикатный — 100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808773574"/>
                  </a:ext>
                </a:extLst>
              </a:tr>
              <a:tr h="97627">
                <a:tc>
                  <a:txBody>
                    <a:bodyPr/>
                    <a:lstStyle/>
                    <a:p>
                      <a:pPr>
                        <a:lnSpc>
                          <a:spcPts val="3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697244809"/>
                  </a:ext>
                </a:extLst>
              </a:tr>
              <a:tr h="512542">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Блоки трехслойные стеновые</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33</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3,08</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310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603015249"/>
                  </a:ext>
                </a:extLst>
              </a:tr>
              <a:tr h="65084">
                <a:tc rowSpan="2">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с эффективным утеплителем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987395657"/>
                  </a:ext>
                </a:extLst>
              </a:tr>
              <a:tr h="280680">
                <a:tc vMerge="1">
                  <a:txBody>
                    <a:bodyPr/>
                    <a:lstStyle/>
                    <a:p>
                      <a:endParaRPr lang="ru-RU"/>
                    </a:p>
                  </a:txBody>
                  <a:tcPr/>
                </a:tc>
                <a:tc>
                  <a:txBody>
                    <a:bodyPr/>
                    <a:lstStyle/>
                    <a:p>
                      <a:pPr algn="ctr">
                        <a:lnSpc>
                          <a:spcPts val="7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7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7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3738248349"/>
                  </a:ext>
                </a:extLst>
              </a:tr>
              <a:tr h="122034">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75"/>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75"/>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75"/>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254256344"/>
                  </a:ext>
                </a:extLst>
              </a:tr>
              <a:tr h="439322">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Домостроительная система ИЗОДОМ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26</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2,9—4,5</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250—350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620589300"/>
                  </a:ext>
                </a:extLst>
              </a:tr>
              <a:tr h="65084">
                <a:tc rowSpan="2">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(несъемная опалубка)</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2725283342"/>
                  </a:ext>
                </a:extLst>
              </a:tr>
              <a:tr h="280680">
                <a:tc vMerge="1">
                  <a:txBody>
                    <a:bodyPr/>
                    <a:lstStyle/>
                    <a:p>
                      <a:endParaRPr lang="ru-RU"/>
                    </a:p>
                  </a:txBody>
                  <a:tcPr/>
                </a:tc>
                <a:tc>
                  <a:txBody>
                    <a:bodyPr/>
                    <a:lstStyle/>
                    <a:p>
                      <a:pPr>
                        <a:lnSpc>
                          <a:spcPts val="675"/>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675"/>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6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398047557"/>
                  </a:ext>
                </a:extLst>
              </a:tr>
            </a:tbl>
          </a:graphicData>
        </a:graphic>
      </p:graphicFrame>
      <p:sp>
        <p:nvSpPr>
          <p:cNvPr id="4" name="Прямоугольник 3"/>
          <p:cNvSpPr/>
          <p:nvPr/>
        </p:nvSpPr>
        <p:spPr>
          <a:xfrm>
            <a:off x="1453660" y="129632"/>
            <a:ext cx="9237785" cy="258212"/>
          </a:xfrm>
          <a:prstGeom prst="rect">
            <a:avLst/>
          </a:prstGeom>
        </p:spPr>
        <p:txBody>
          <a:bodyPr wrap="square">
            <a:spAutoFit/>
          </a:bodyPr>
          <a:lstStyle/>
          <a:p>
            <a:pPr algn="ctr">
              <a:lnSpc>
                <a:spcPts val="1125"/>
              </a:lnSpc>
              <a:spcBef>
                <a:spcPts val="3075"/>
              </a:spcBef>
              <a:spcAft>
                <a:spcPts val="750"/>
              </a:spcAft>
            </a:pP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Таблица 1</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Тепло-экономические характеристики стен</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2056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709529"/>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Низкозатратное производство пенополистирола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объясняется расширением полистирола во время производственного процесса. В ходе изготовления шарики полистирола наполняются пентаном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чистый углеводород</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который является основным вспенивающим фактором.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Под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воздействием высокого давления полистирольные шарики также расширяются, и на выходе мы получаем чистый пенополистирол, увеличивший свой объем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как минимум в 50 раз.</a:t>
            </a:r>
            <a:endParaRPr lang="ru-RU"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 (самозатухающий пенопол)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экологически чистый, звуко- и теплоизоляционный материал, не выделяющий токсических веществ и имеющий класс горючести Г1.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получил название самозатухающего благодаря специальным добавкам антипиренам, температура возгорания материала составляет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+4910 °С, что лишь на 500 ниже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температуры плавления меди. Это идеальный вариант для создания термоизолирующих объектов и звукоизоляции зданий.</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Существует несколько видов пенополов:</a:t>
            </a:r>
            <a:endPar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ПСБ-С-15</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используется как утеплитель для бытовок, вагонов, контейнеров и других конструкций, которые подвержены минимальным механическим нагрузкам;</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ПСБ-С-25</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наиболее распространенный утеплитель для фасадов зданий, перекрытий, лоджий и пр.;</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ПСБ-С-35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является составляющей производства многослойных панелей теплоизоляции фундамента, трубопроводов и пр.;</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ПСБ-С-50</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ориентирован на устройство полов холодильников, а также в гаражах, на стоянках для тяжелого автотранспорта, при строительстве дорог в заболоченной местности и пр.</a:t>
            </a:r>
            <a:endParaRPr lang="ru-RU" sz="20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3652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5847755"/>
          </a:xfrm>
          <a:prstGeom prst="rect">
            <a:avLst/>
          </a:prstGeom>
        </p:spPr>
        <p:txBody>
          <a:bodyPr wrap="square">
            <a:spAutoFit/>
          </a:bodyPr>
          <a:lstStyle/>
          <a:p>
            <a:pPr marL="3240000" algn="ctr">
              <a:spcBef>
                <a:spcPts val="600"/>
              </a:spcBef>
              <a:spcAft>
                <a:spcPts val="600"/>
              </a:spcAft>
            </a:pPr>
            <a:r>
              <a:rPr lang="ru-RU" b="1" dirty="0">
                <a:solidFill>
                  <a:srgbClr val="C00000"/>
                </a:solidFill>
                <a:latin typeface="Times New Roman" panose="02020603050405020304" pitchFamily="18" charset="0"/>
                <a:cs typeface="Times New Roman" panose="02020603050405020304" pitchFamily="18" charset="0"/>
              </a:rPr>
              <a:t>4.Технология строительства Теплый </a:t>
            </a:r>
            <a:r>
              <a:rPr lang="ru-RU" b="1" dirty="0" smtClean="0">
                <a:solidFill>
                  <a:srgbClr val="C00000"/>
                </a:solidFill>
                <a:latin typeface="Times New Roman" panose="02020603050405020304" pitchFamily="18" charset="0"/>
                <a:cs typeface="Times New Roman" panose="02020603050405020304" pitchFamily="18" charset="0"/>
              </a:rPr>
              <a:t>дом</a:t>
            </a:r>
          </a:p>
          <a:p>
            <a:pPr marL="324000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Технология </a:t>
            </a:r>
            <a:r>
              <a:rPr lang="ru-RU" b="1" dirty="0">
                <a:latin typeface="Times New Roman" panose="02020603050405020304" pitchFamily="18" charset="0"/>
                <a:cs typeface="Times New Roman" panose="02020603050405020304" pitchFamily="18" charset="0"/>
              </a:rPr>
              <a:t>строительства Теплый дом является разновидностью каркасно-монолитной технологии. Ее главная отличительная особенность заключается в том, что опалубка остается на стене здания в качестве первоклассного утеплителя.</a:t>
            </a:r>
          </a:p>
          <a:p>
            <a:pPr marL="324000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Технология </a:t>
            </a:r>
            <a:r>
              <a:rPr lang="ru-RU" b="1" dirty="0">
                <a:latin typeface="Times New Roman" panose="02020603050405020304" pitchFamily="18" charset="0"/>
                <a:cs typeface="Times New Roman" panose="02020603050405020304" pitchFamily="18" charset="0"/>
              </a:rPr>
              <a:t>Теплый дом (</a:t>
            </a:r>
            <a:r>
              <a:rPr lang="ru-RU" b="1" dirty="0">
                <a:solidFill>
                  <a:srgbClr val="FF0000"/>
                </a:solidFill>
                <a:latin typeface="Times New Roman" panose="02020603050405020304" pitchFamily="18" charset="0"/>
                <a:cs typeface="Times New Roman" panose="02020603050405020304" pitchFamily="18" charset="0"/>
              </a:rPr>
              <a:t>рис. 8</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является не только быстрой и недорогой технологией строительства, но также очень простой и доступной даже для тех, кто строит в первый раз. В основу технологии положена система креплений конструктора </a:t>
            </a:r>
            <a:r>
              <a:rPr lang="ru-RU" b="1" dirty="0">
                <a:solidFill>
                  <a:srgbClr val="FF0000"/>
                </a:solidFill>
                <a:latin typeface="Times New Roman" panose="02020603050405020304" pitchFamily="18" charset="0"/>
                <a:cs typeface="Times New Roman" panose="02020603050405020304" pitchFamily="18" charset="0"/>
              </a:rPr>
              <a:t>"LEGO". </a:t>
            </a:r>
            <a:endParaRPr lang="ru-RU" b="1" dirty="0" smtClean="0">
              <a:solidFill>
                <a:srgbClr val="FF0000"/>
              </a:solidFill>
              <a:latin typeface="Times New Roman" panose="02020603050405020304" pitchFamily="18" charset="0"/>
              <a:cs typeface="Times New Roman" panose="02020603050405020304" pitchFamily="18" charset="0"/>
            </a:endParaRPr>
          </a:p>
          <a:p>
            <a:pPr marL="3240000" algn="just">
              <a:spcBef>
                <a:spcPts val="600"/>
              </a:spcBef>
              <a:spcAft>
                <a:spcPts val="600"/>
              </a:spcAft>
            </a:pPr>
            <a:r>
              <a:rPr lang="ru-RU" b="1" dirty="0">
                <a:solidFill>
                  <a:srgbClr val="FF0000"/>
                </a:solidFill>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Из </a:t>
            </a:r>
            <a:r>
              <a:rPr lang="ru-RU" b="1" dirty="0">
                <a:latin typeface="Times New Roman" panose="02020603050405020304" pitchFamily="18" charset="0"/>
                <a:cs typeface="Times New Roman" panose="02020603050405020304" pitchFamily="18" charset="0"/>
              </a:rPr>
              <a:t>кубиков размером 1</a:t>
            </a:r>
            <a:r>
              <a:rPr lang="ru-RU" b="1" dirty="0">
                <a:solidFill>
                  <a:srgbClr val="FF0000"/>
                </a:solidFill>
                <a:latin typeface="Times New Roman" panose="02020603050405020304" pitchFamily="18" charset="0"/>
                <a:cs typeface="Times New Roman" panose="02020603050405020304" pitchFamily="18" charset="0"/>
              </a:rPr>
              <a:t>000×250×250</a:t>
            </a:r>
            <a:r>
              <a:rPr lang="ru-RU" b="1" dirty="0">
                <a:latin typeface="Times New Roman" panose="02020603050405020304" pitchFamily="18" charset="0"/>
                <a:cs typeface="Times New Roman" panose="02020603050405020304" pitchFamily="18" charset="0"/>
              </a:rPr>
              <a:t> мм собирается опалубка, внутри которой закладывается арматура и заливается бетон. Стенками у этих кубиков является очень плотный самозатухающий пенополистирол.</a:t>
            </a:r>
          </a:p>
          <a:p>
            <a:pPr marL="324000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Основной </a:t>
            </a:r>
            <a:r>
              <a:rPr lang="ru-RU" b="1" dirty="0">
                <a:latin typeface="Times New Roman" panose="02020603050405020304" pitchFamily="18" charset="0"/>
                <a:cs typeface="Times New Roman" panose="02020603050405020304" pitchFamily="18" charset="0"/>
              </a:rPr>
              <a:t>элемент строительной технологии Теплый дом — это стеновой блок несъемной опалубки из специального пенополистирола, который представляет собой две пластины, соединенные перемычками. Перемычки могут быть металлические или пенополистирольные. </a:t>
            </a:r>
            <a:endParaRPr lang="ru-RU" b="1" dirty="0" smtClean="0">
              <a:latin typeface="Times New Roman" panose="02020603050405020304" pitchFamily="18" charset="0"/>
              <a:cs typeface="Times New Roman" panose="02020603050405020304" pitchFamily="18" charset="0"/>
            </a:endParaRPr>
          </a:p>
          <a:p>
            <a:pPr marL="3240000"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В </a:t>
            </a:r>
            <a:r>
              <a:rPr lang="ru-RU" b="1" dirty="0">
                <a:solidFill>
                  <a:srgbClr val="002060"/>
                </a:solidFill>
                <a:latin typeface="Times New Roman" panose="02020603050405020304" pitchFamily="18" charset="0"/>
                <a:cs typeface="Times New Roman" panose="02020603050405020304" pitchFamily="18" charset="0"/>
              </a:rPr>
              <a:t>зависимости от модели блока меняется и расстояние между пластинами (</a:t>
            </a:r>
            <a:r>
              <a:rPr lang="ru-RU" b="1" dirty="0">
                <a:solidFill>
                  <a:srgbClr val="FF0000"/>
                </a:solidFill>
                <a:latin typeface="Times New Roman" panose="02020603050405020304" pitchFamily="18" charset="0"/>
                <a:cs typeface="Times New Roman" panose="02020603050405020304" pitchFamily="18" charset="0"/>
              </a:rPr>
              <a:t>стандартное расстояние — 150 мм, но есть и 200 мм для фундаментных блоков, и 70 мм для межкомнатных перегородок</a:t>
            </a:r>
            <a:r>
              <a:rPr lang="ru-RU" b="1" dirty="0" smtClean="0">
                <a:solidFill>
                  <a:srgbClr val="002060"/>
                </a:solidFill>
                <a:latin typeface="Times New Roman" panose="02020603050405020304" pitchFamily="18" charset="0"/>
                <a:cs typeface="Times New Roman" panose="02020603050405020304" pitchFamily="18" charset="0"/>
              </a:rPr>
              <a:t>).</a:t>
            </a:r>
            <a:endParaRPr lang="ru-RU" b="1"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descr="https://studfile.net/html/2706/72/html_LG3biyrFsL.cJS8/htmlconvd-gquno7197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1635" r="9179" b="40622"/>
          <a:stretch/>
        </p:blipFill>
        <p:spPr bwMode="auto">
          <a:xfrm>
            <a:off x="117227" y="156233"/>
            <a:ext cx="3024555" cy="4179619"/>
          </a:xfrm>
          <a:prstGeom prst="rect">
            <a:avLst/>
          </a:prstGeom>
          <a:noFill/>
          <a:ln>
            <a:solidFill>
              <a:schemeClr val="tx1"/>
            </a:solidFill>
          </a:ln>
        </p:spPr>
      </p:pic>
      <p:pic>
        <p:nvPicPr>
          <p:cNvPr id="6" name="Рисунок 5" descr="https://studfile.net/html/2706/72/html_LG3biyrFsL.cJS8/htmlconvd-gquno7197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8259" t="67872" r="5496"/>
          <a:stretch/>
        </p:blipFill>
        <p:spPr bwMode="auto">
          <a:xfrm>
            <a:off x="117228" y="4492085"/>
            <a:ext cx="3024555" cy="2261479"/>
          </a:xfrm>
          <a:prstGeom prst="rect">
            <a:avLst/>
          </a:prstGeom>
          <a:noFill/>
          <a:ln>
            <a:solidFill>
              <a:schemeClr val="tx1"/>
            </a:solidFill>
          </a:ln>
        </p:spPr>
      </p:pic>
      <p:sp>
        <p:nvSpPr>
          <p:cNvPr id="3" name="Прямоугольник 2"/>
          <p:cNvSpPr/>
          <p:nvPr/>
        </p:nvSpPr>
        <p:spPr>
          <a:xfrm>
            <a:off x="3373570" y="6173834"/>
            <a:ext cx="3806620" cy="207749"/>
          </a:xfrm>
          <a:prstGeom prst="rect">
            <a:avLst/>
          </a:prstGeom>
        </p:spPr>
        <p:txBody>
          <a:bodyPr wrap="none">
            <a:spAutoFit/>
          </a:bodyPr>
          <a:lstStyle/>
          <a:p>
            <a:pPr>
              <a:lnSpc>
                <a:spcPts val="900"/>
              </a:lnSpc>
              <a:spcBef>
                <a:spcPts val="600"/>
              </a:spcBef>
              <a:spcAft>
                <a:spcPts val="0"/>
              </a:spcAft>
            </a:pP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8</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Технология Теплый дом</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9844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4407876" y="0"/>
            <a:ext cx="7784123" cy="6863417"/>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Подобно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конструктору "LEGO" блоки скрепляются друг с другом системой пазогребень. Блоки настолько плотно садятся один на другой, что эта замковая система не позволяет бетону вытекать в местах соединения.</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Коэффициент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теплопроводности пенополистирола Теплый дом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0,036 Вт/м К.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Теплый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дом — пожаробезопасный дом. Используемый утеплитель не поддерживает огня, так как пенополистирол во время горения распадается на углекислый газ и воду, которые не дают огню дальше распространяться.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Пенопласт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самозатухающийся — огнетушитель,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 степень огнестойкости.</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Распространение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огня равно нулю, предел огнестойкости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2,5 часа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Теплый дом — экологически безопасный и полезный для здоровья дом. Двойная пенопластовая шуба Теплого дома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9</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защищает своих жильцов от городского шума и поэтому бережет их от различных стрессов.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Акустическая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изоляция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46 дБ</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studfile.net/html/2706/72/html_LG3biyrFsL.cJS8/htmlconvd-gquno7198x1.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6498" y="82062"/>
            <a:ext cx="4291377" cy="5859791"/>
          </a:xfrm>
          <a:prstGeom prst="rect">
            <a:avLst/>
          </a:prstGeom>
          <a:noFill/>
          <a:ln>
            <a:solidFill>
              <a:schemeClr val="tx1"/>
            </a:solidFill>
          </a:ln>
        </p:spPr>
      </p:pic>
      <p:sp>
        <p:nvSpPr>
          <p:cNvPr id="6" name="Прямоугольник 5"/>
          <p:cNvSpPr/>
          <p:nvPr/>
        </p:nvSpPr>
        <p:spPr>
          <a:xfrm>
            <a:off x="358876" y="6192177"/>
            <a:ext cx="3806620" cy="207749"/>
          </a:xfrm>
          <a:prstGeom prst="rect">
            <a:avLst/>
          </a:prstGeom>
        </p:spPr>
        <p:txBody>
          <a:bodyPr wrap="none">
            <a:spAutoFit/>
          </a:bodyPr>
          <a:lstStyle/>
          <a:p>
            <a:pPr>
              <a:lnSpc>
                <a:spcPts val="900"/>
              </a:lnSpc>
              <a:spcBef>
                <a:spcPts val="600"/>
              </a:spcBef>
              <a:spcAft>
                <a:spcPts val="0"/>
              </a:spcAft>
            </a:pP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9.</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Технология Теплый дом</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7842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93786"/>
            <a:ext cx="12192000" cy="6951786"/>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ru-RU" dirty="0"/>
          </a:p>
        </p:txBody>
      </p:sp>
      <p:sp>
        <p:nvSpPr>
          <p:cNvPr id="2" name="Прямоугольник 1"/>
          <p:cNvSpPr/>
          <p:nvPr/>
        </p:nvSpPr>
        <p:spPr>
          <a:xfrm>
            <a:off x="0" y="0"/>
            <a:ext cx="12192000" cy="4431983"/>
          </a:xfrm>
          <a:prstGeom prst="rect">
            <a:avLst/>
          </a:prstGeom>
        </p:spPr>
        <p:txBody>
          <a:bodyPr wrap="square">
            <a:spAutoFit/>
          </a:bodyPr>
          <a:lstStyle/>
          <a:p>
            <a:pPr algn="ctr">
              <a:spcBef>
                <a:spcPts val="600"/>
              </a:spcBef>
              <a:spcAft>
                <a:spcPts val="600"/>
              </a:spcAft>
            </a:pPr>
            <a:r>
              <a:rPr lang="ru-RU" b="1" dirty="0" smtClean="0">
                <a:solidFill>
                  <a:srgbClr val="C00000"/>
                </a:solidFill>
                <a:latin typeface="Times New Roman" panose="02020603050405020304" pitchFamily="18" charset="0"/>
                <a:cs typeface="Times New Roman" panose="02020603050405020304" pitchFamily="18" charset="0"/>
              </a:rPr>
              <a:t>5Технология армосистемы СОТА (США)</a:t>
            </a:r>
          </a:p>
          <a:p>
            <a:pPr algn="just">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СОТА</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 новая строительная система-конструктор (</a:t>
            </a:r>
            <a:r>
              <a:rPr lang="ru-RU" b="1" dirty="0">
                <a:solidFill>
                  <a:srgbClr val="FF0000"/>
                </a:solidFill>
                <a:latin typeface="Times New Roman" panose="02020603050405020304" pitchFamily="18" charset="0"/>
                <a:cs typeface="Times New Roman" panose="02020603050405020304" pitchFamily="18" charset="0"/>
              </a:rPr>
              <a:t>рис. </a:t>
            </a:r>
            <a:r>
              <a:rPr lang="ru-RU" b="1" dirty="0" smtClean="0">
                <a:solidFill>
                  <a:srgbClr val="FF0000"/>
                </a:solidFill>
                <a:latin typeface="Times New Roman" panose="02020603050405020304" pitchFamily="18" charset="0"/>
                <a:cs typeface="Times New Roman" panose="02020603050405020304" pitchFamily="18" charset="0"/>
              </a:rPr>
              <a:t>10</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в основе которой несъемная опалубка из армированных универсальных стеновых панелей с применением модифицированного судостроительного бетона. Современный подход в строительстве предполагает использование трехслойных панелей, в которых между наружным и внутренним слоями бетона находится теплоизоляционный материал (</a:t>
            </a:r>
            <a:r>
              <a:rPr lang="ru-RU" b="1" dirty="0">
                <a:solidFill>
                  <a:srgbClr val="FF0000"/>
                </a:solidFill>
                <a:latin typeface="Times New Roman" panose="02020603050405020304" pitchFamily="18" charset="0"/>
                <a:cs typeface="Times New Roman" panose="02020603050405020304" pitchFamily="18" charset="0"/>
              </a:rPr>
              <a:t>пенополистирол, ROCKWOOL, PAROC и др.</a:t>
            </a:r>
            <a:r>
              <a:rPr lang="ru-RU" b="1" dirty="0">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При этом бетонирование панелей выполняется прямо на объекте методом торкретирования, что исключает применение тяжелой строительной техники ввиду легкости строительного материала. Здание, построенное из трехслойных панелей, открытых швов и "мостиков холода" не имеет, это фактически монолитный бетон, нанесенный вертикально, а не залитый при помощи опалубки (т. е. утепленная самонесущая монолитная конструкция).</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Таким образом, применение теплоизоляции и технология торкретирования позволяют сохранить все преимущества панельной технологии (низкая </a:t>
            </a:r>
            <a:r>
              <a:rPr lang="ru-RU" b="1" dirty="0" smtClean="0">
                <a:latin typeface="Times New Roman" panose="02020603050405020304" pitchFamily="18" charset="0"/>
                <a:cs typeface="Times New Roman" panose="02020603050405020304" pitchFamily="18" charset="0"/>
              </a:rPr>
              <a:t>себестоимость и сжатые </a:t>
            </a:r>
            <a:r>
              <a:rPr lang="ru-RU" b="1" dirty="0">
                <a:latin typeface="Times New Roman" panose="02020603050405020304" pitchFamily="18" charset="0"/>
                <a:cs typeface="Times New Roman" panose="02020603050405020304" pitchFamily="18" charset="0"/>
              </a:rPr>
              <a:t>сроки строительства) и возводить при этом дома, полностью отвечающие самым высоким требованиям качества</a:t>
            </a:r>
            <a:r>
              <a:rPr lang="ru-RU" b="1" dirty="0" smtClean="0">
                <a:latin typeface="Times New Roman" panose="02020603050405020304" pitchFamily="18" charset="0"/>
                <a:cs typeface="Times New Roman" panose="02020603050405020304" pitchFamily="18" charset="0"/>
              </a:rPr>
              <a:t>.</a:t>
            </a:r>
            <a:endParaRPr lang="ru-RU" b="1"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descr="https://studfile.net/html/2706/72/html_LG3biyrFsL.cJS8/htmlconvd-gquno7200x1.jpg"/>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5222" y="4338197"/>
            <a:ext cx="7314101" cy="2426017"/>
          </a:xfrm>
          <a:prstGeom prst="rect">
            <a:avLst/>
          </a:prstGeom>
          <a:noFill/>
          <a:ln>
            <a:noFill/>
          </a:ln>
        </p:spPr>
      </p:pic>
      <p:sp>
        <p:nvSpPr>
          <p:cNvPr id="3" name="Прямоугольник 2"/>
          <p:cNvSpPr/>
          <p:nvPr/>
        </p:nvSpPr>
        <p:spPr>
          <a:xfrm>
            <a:off x="7644545" y="5228040"/>
            <a:ext cx="3529385" cy="1015663"/>
          </a:xfrm>
          <a:prstGeom prst="rect">
            <a:avLst/>
          </a:prstGeom>
        </p:spPr>
        <p:txBody>
          <a:bodyPr wrap="square">
            <a:spAutoFit/>
          </a:bodyPr>
          <a:lstStyle/>
          <a:p>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10.</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Новая </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строительная система СОТА</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7850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401753"/>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Одной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 главных новаций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НПО СОТА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является использование в панельном строительстве легкого модифицированного судостроительного бетона, что позволяет применить тонкостенные конструкции с одновременной защитой их несущей способности (судостроительный бетон на 100 % водонепроницаем</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Несъемная </a:t>
            </a:r>
            <a:r>
              <a:rPr lang="ru-RU" sz="2000" b="1" dirty="0">
                <a:latin typeface="Times New Roman" panose="02020603050405020304" pitchFamily="18" charset="0"/>
                <a:cs typeface="Times New Roman" panose="02020603050405020304" pitchFamily="18" charset="0"/>
              </a:rPr>
              <a:t>опалубка </a:t>
            </a:r>
            <a:r>
              <a:rPr lang="ru-RU" sz="2000" b="1" dirty="0">
                <a:solidFill>
                  <a:srgbClr val="FF0000"/>
                </a:solidFill>
                <a:latin typeface="Times New Roman" panose="02020603050405020304" pitchFamily="18" charset="0"/>
                <a:cs typeface="Times New Roman" panose="02020603050405020304" pitchFamily="18" charset="0"/>
              </a:rPr>
              <a:t>СОТА</a:t>
            </a:r>
            <a:r>
              <a:rPr lang="ru-RU" sz="2000" b="1" dirty="0">
                <a:latin typeface="Times New Roman" panose="02020603050405020304" pitchFamily="18" charset="0"/>
                <a:cs typeface="Times New Roman" panose="02020603050405020304" pitchFamily="18" charset="0"/>
              </a:rPr>
              <a:t> предназначена для устройства теплоэффективных фундаментов, стен и перекрытий для зданий различного назначения в жилищном, гражданском и промышленном строительстве.</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Трехслойные </a:t>
            </a:r>
            <a:r>
              <a:rPr lang="ru-RU" sz="2000" b="1" dirty="0">
                <a:latin typeface="Times New Roman" panose="02020603050405020304" pitchFamily="18" charset="0"/>
                <a:cs typeface="Times New Roman" panose="02020603050405020304" pitchFamily="18" charset="0"/>
              </a:rPr>
              <a:t>панели несъемной опалубки </a:t>
            </a:r>
            <a:r>
              <a:rPr lang="ru-RU" sz="2000" b="1" dirty="0">
                <a:solidFill>
                  <a:srgbClr val="FF0000"/>
                </a:solidFill>
                <a:latin typeface="Times New Roman" panose="02020603050405020304" pitchFamily="18" charset="0"/>
                <a:cs typeface="Times New Roman" panose="02020603050405020304" pitchFamily="18" charset="0"/>
              </a:rPr>
              <a:t>СОТА</a:t>
            </a:r>
            <a:r>
              <a:rPr lang="ru-RU" sz="2000" b="1" dirty="0">
                <a:latin typeface="Times New Roman" panose="02020603050405020304" pitchFamily="18" charset="0"/>
                <a:cs typeface="Times New Roman" panose="02020603050405020304" pitchFamily="18" charset="0"/>
              </a:rPr>
              <a:t> прекрасно показали себя при реконструкции и утеплении фасадов зданий, при устройстве бассейнов, </a:t>
            </a:r>
            <a:r>
              <a:rPr lang="ru-RU" sz="2000" b="1" dirty="0" smtClean="0">
                <a:latin typeface="Times New Roman" panose="02020603050405020304" pitchFamily="18" charset="0"/>
                <a:cs typeface="Times New Roman" panose="02020603050405020304" pitchFamily="18" charset="0"/>
              </a:rPr>
              <a:t>бань-саун и других </a:t>
            </a:r>
            <a:r>
              <a:rPr lang="ru-RU" sz="2000" b="1" dirty="0">
                <a:latin typeface="Times New Roman" panose="02020603050405020304" pitchFamily="18" charset="0"/>
                <a:cs typeface="Times New Roman" panose="02020603050405020304" pitchFamily="18" charset="0"/>
              </a:rPr>
              <a:t>объектов с повышенной влажностью.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Создавая </a:t>
            </a:r>
            <a:r>
              <a:rPr lang="ru-RU" sz="2000" b="1" dirty="0">
                <a:latin typeface="Times New Roman" panose="02020603050405020304" pitchFamily="18" charset="0"/>
                <a:cs typeface="Times New Roman" panose="02020603050405020304" pitchFamily="18" charset="0"/>
              </a:rPr>
              <a:t>все стены одновременно, </a:t>
            </a:r>
            <a:r>
              <a:rPr lang="ru-RU" sz="2000" b="1" dirty="0">
                <a:solidFill>
                  <a:srgbClr val="FF0000"/>
                </a:solidFill>
                <a:latin typeface="Times New Roman" panose="02020603050405020304" pitchFamily="18" charset="0"/>
                <a:cs typeface="Times New Roman" panose="02020603050405020304" pitchFamily="18" charset="0"/>
              </a:rPr>
              <a:t>СОТА</a:t>
            </a:r>
            <a:r>
              <a:rPr lang="ru-RU" sz="2000" b="1" dirty="0">
                <a:latin typeface="Times New Roman" panose="02020603050405020304" pitchFamily="18" charset="0"/>
                <a:cs typeface="Times New Roman" panose="02020603050405020304" pitchFamily="18" charset="0"/>
              </a:rPr>
              <a:t> привносит в строительство все преимущества заводского сборочного конвейера — высокая скорость и качество работы при значительном снижении трудовых затрат.</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Например</a:t>
            </a:r>
            <a:r>
              <a:rPr lang="ru-RU" sz="2000" b="1" dirty="0">
                <a:latin typeface="Times New Roman" panose="02020603050405020304" pitchFamily="18" charset="0"/>
                <a:cs typeface="Times New Roman" panose="02020603050405020304" pitchFamily="18" charset="0"/>
              </a:rPr>
              <a:t>, индивидуальный дом можно построить силами одной бригады, </a:t>
            </a:r>
            <a:r>
              <a:rPr lang="ru-RU" sz="2000" b="1" dirty="0">
                <a:solidFill>
                  <a:srgbClr val="FF0000"/>
                </a:solidFill>
                <a:latin typeface="Times New Roman" panose="02020603050405020304" pitchFamily="18" charset="0"/>
                <a:cs typeface="Times New Roman" panose="02020603050405020304" pitchFamily="18" charset="0"/>
              </a:rPr>
              <a:t>состоящей всего из 2—4 человек</a:t>
            </a:r>
            <a:r>
              <a:rPr lang="ru-RU" sz="2000" b="1" dirty="0">
                <a:latin typeface="Times New Roman" panose="02020603050405020304" pitchFamily="18" charset="0"/>
                <a:cs typeface="Times New Roman" panose="02020603050405020304" pitchFamily="18" charset="0"/>
              </a:rPr>
              <a:t>, без применения тяжелой строительной техники ввиду легкости строительного </a:t>
            </a:r>
            <a:r>
              <a:rPr lang="ru-RU" sz="2000" b="1" dirty="0" smtClean="0">
                <a:latin typeface="Times New Roman" panose="02020603050405020304" pitchFamily="18" charset="0"/>
                <a:cs typeface="Times New Roman" panose="02020603050405020304" pitchFamily="18" charset="0"/>
              </a:rPr>
              <a:t>материала.</a:t>
            </a: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Главное </a:t>
            </a:r>
            <a:r>
              <a:rPr lang="ru-RU" sz="2000" b="1" dirty="0">
                <a:latin typeface="Times New Roman" panose="02020603050405020304" pitchFamily="18" charset="0"/>
                <a:cs typeface="Times New Roman" panose="02020603050405020304" pitchFamily="18" charset="0"/>
              </a:rPr>
              <a:t>преимущество армированных панелей, которое единогласно отмечают строители, заключается в том, что значительно снижается расход основных строительных материалов (бетона, арматуры, изоляционных материалов, экономия на кровельной системе и т. д.).</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2971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647974"/>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Строительство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 этой панели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2 раза дешевле</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по технологии строительства в блок-оболочках по принципу несъемной опалубки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Термодом</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Экономичная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панельная технология затрагивает практически все стороны строительного процесса (например,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фундамент это 15 % стоимости здания, коробка 55 %, кровля 10 %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 т. д.), улучшает экономические показатели сразу нескольких сфер, изменяя все представления о строительстве.</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строительстве сооружения с одинаковыми теплотехническими показателями на возведение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м2</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приведенной площади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требуется в 3—4 раза меньше бетона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при возведении по монолитно-кирпичной технологии.</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технологии несъемной опалубки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СОТА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покрытие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м2 стены нужно 70— 100 кг бетона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толщина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нанесенного бетона на стены может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составлять от 35 до 50 мм</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Для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застройщика это означает прямую экономию средств за счет толщины нанесения бетона, а для пользователя сооружения — дополнительную полезную площадь.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i="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u="sng"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2000" b="1" i="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100 м2 дополнительная полезная площадь составляет 1,5—2 м2. Получаемая при более "тонких" стенах дополнительная площадь экономит 12—15 % сметной стоимости строительства. </a:t>
            </a:r>
            <a:endParaRPr lang="ru-RU" sz="2000" b="1" i="1" u="sng"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Несъемная </a:t>
            </a:r>
            <a:r>
              <a:rPr lang="ru-RU" sz="2000" b="1" dirty="0">
                <a:latin typeface="Times New Roman" panose="02020603050405020304" pitchFamily="18" charset="0"/>
                <a:cs typeface="Times New Roman" panose="02020603050405020304" pitchFamily="18" charset="0"/>
              </a:rPr>
              <a:t>опалубка СОТА — безотходная технология, немногие остатки панели после устройства стен и перекрытий используются при устройстве лестничных маршей и др.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Модифицированный </a:t>
            </a:r>
            <a:r>
              <a:rPr lang="ru-RU" sz="2000" b="1" dirty="0">
                <a:latin typeface="Times New Roman" panose="02020603050405020304" pitchFamily="18" charset="0"/>
                <a:cs typeface="Times New Roman" panose="02020603050405020304" pitchFamily="18" charset="0"/>
              </a:rPr>
              <a:t>судостроительный бетон готовится прямо на строительной площадке непосредственно перед нанесением на стены, </a:t>
            </a:r>
            <a:r>
              <a:rPr lang="ru-RU" sz="2000" b="1" dirty="0">
                <a:solidFill>
                  <a:srgbClr val="FF0000"/>
                </a:solidFill>
                <a:latin typeface="Times New Roman" panose="02020603050405020304" pitchFamily="18" charset="0"/>
                <a:cs typeface="Times New Roman" panose="02020603050405020304" pitchFamily="18" charset="0"/>
              </a:rPr>
              <a:t>что экономит 20—25 % на 1 м3.</a:t>
            </a:r>
          </a:p>
        </p:txBody>
      </p:sp>
    </p:spTree>
    <p:extLst>
      <p:ext uri="{BB962C8B-B14F-4D97-AF65-F5344CB8AC3E}">
        <p14:creationId xmlns:p14="http://schemas.microsoft.com/office/powerpoint/2010/main" val="13856849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555641"/>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Легкий вес армированных панелей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СОТА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позволяет выполнять надстройку этажей над существующими зданиями без работ по усилению фундаментов и стен, что позволяет значительно сократить расход средств.</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Суммируя, можно утверждать, что строительство по технологии несъемной опалубки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СОТА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снижает</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трудозатраты минимум в 3 раза, а стоимость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строительно-монтажных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работ объекта снижается на 20—30 %.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этом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производительность труда в 5—6 раз выше</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при кладке кирпичной стены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рабочий делает в смену до 100 м2 стены</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Бригада из 5 человек за 1 рабочий день может собрать 1 этаж дома с частичным нанесением бетона снаружи на высоту этажа (3 м), с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установкой опалубки под плиты перекрытия, включая разведение всех инженерных коммуникаций</a:t>
            </a: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Затраты на перевозку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строительных элементов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сокращаются в 3—4 раза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один грузовик с прицепом перевозит необходимые материалы для постройки дома в 200 м2</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Транспортная составляющая при доставке на расстояние до 1000 км не превышает 5 % от приведенной себестоимости здания. </a:t>
            </a:r>
            <a:endParaRPr lang="ru-RU"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строительстве по технологии несъемной опалубки СОТА отсутствует необходимость в использовании строительных кранов, бетоновозов и другой тяжелой техники. Небольшой вес конструкций исключает применение на строительной площадке дорогостоящих грузоподъемных механизмов. При производстве строительных работ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10</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возникают лишь минимальные потребности в техническом обеспечении. На строительной площадке достаточно иметь штукатурную станцию или хоппер-ковш и ручной электрический инструмент.</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9193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lang="ru-RU" sz="2000" b="1" dirty="0">
              <a:solidFill>
                <a:srgbClr val="C00000"/>
              </a:solidFill>
              <a:latin typeface="Times New Roman" panose="02020603050405020304" pitchFamily="18" charset="0"/>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rPr>
              <a:t>БЛАГОДАРЮ ЗА ВНИМАНИЕ!</a:t>
            </a:r>
          </a:p>
        </p:txBody>
      </p:sp>
    </p:spTree>
    <p:extLst>
      <p:ext uri="{BB962C8B-B14F-4D97-AF65-F5344CB8AC3E}">
        <p14:creationId xmlns:p14="http://schemas.microsoft.com/office/powerpoint/2010/main" val="334342851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TotalTime>
  <Words>1545</Words>
  <Application>Microsoft Office PowerPoint</Application>
  <PresentationFormat>Широкоэкранный</PresentationFormat>
  <Paragraphs>278</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21</cp:revision>
  <dcterms:created xsi:type="dcterms:W3CDTF">2023-10-31T10:09:59Z</dcterms:created>
  <dcterms:modified xsi:type="dcterms:W3CDTF">2024-01-21T13:01:23Z</dcterms:modified>
</cp:coreProperties>
</file>